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Default Extension="wmv" ContentType="video/x-ms-wmv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884" r:id="rId2"/>
    <p:sldId id="887" r:id="rId3"/>
    <p:sldId id="888" r:id="rId4"/>
    <p:sldId id="889" r:id="rId5"/>
    <p:sldId id="842" r:id="rId6"/>
    <p:sldId id="891" r:id="rId7"/>
    <p:sldId id="892" r:id="rId8"/>
    <p:sldId id="877" r:id="rId9"/>
    <p:sldId id="894" r:id="rId10"/>
    <p:sldId id="895" r:id="rId11"/>
    <p:sldId id="890" r:id="rId12"/>
    <p:sldId id="860" r:id="rId13"/>
    <p:sldId id="898" r:id="rId14"/>
    <p:sldId id="897" r:id="rId15"/>
    <p:sldId id="896" r:id="rId16"/>
    <p:sldId id="899" r:id="rId17"/>
    <p:sldId id="863" r:id="rId18"/>
    <p:sldId id="900" r:id="rId19"/>
    <p:sldId id="872" r:id="rId20"/>
    <p:sldId id="885" r:id="rId21"/>
  </p:sldIdLst>
  <p:sldSz cx="12196763" cy="6858000"/>
  <p:notesSz cx="6858000" cy="9144000"/>
  <p:custDataLst>
    <p:tags r:id="rId24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DE673"/>
    <a:srgbClr val="A64C95"/>
    <a:srgbClr val="000000"/>
    <a:srgbClr val="DDDDDD"/>
    <a:srgbClr val="006BBC"/>
    <a:srgbClr val="F8F8F8"/>
    <a:srgbClr val="EAEAEA"/>
    <a:srgbClr val="0DC2D5"/>
    <a:srgbClr val="17DCF1"/>
    <a:srgbClr val="12D0CB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2127" autoAdjust="0"/>
  </p:normalViewPr>
  <p:slideViewPr>
    <p:cSldViewPr snapToObjects="1">
      <p:cViewPr>
        <p:scale>
          <a:sx n="100" d="100"/>
          <a:sy n="100" d="100"/>
        </p:scale>
        <p:origin x="2868" y="1518"/>
      </p:cViewPr>
      <p:guideLst>
        <p:guide orient="horz" pos="2142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notesViewPr>
    <p:cSldViewPr snapToObjects="1">
      <p:cViewPr varScale="1">
        <p:scale>
          <a:sx n="86" d="100"/>
          <a:sy n="86" d="100"/>
        </p:scale>
        <p:origin x="-3846" y="-7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610686-844B-4A1B-87C8-BB90DB4BAB8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065553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endParaRPr lang="zh-CN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B9EEDA17-7CE7-49CA-897E-A1888A19DA62}" type="datetimeFigureOut">
              <a:rPr lang="zh-CN" altLang="en-US"/>
              <a:pPr/>
              <a:t>2020/1/15</a:t>
            </a:fld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CE1689F0-D8FB-450F-A36F-553F26501FEE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7616106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872269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8399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60189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1 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目前大多后端业务都使用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PHP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语言开发，但是框架都很陈旧或庞杂，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php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停留在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5.x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版本，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thinkphp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还是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3.X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版本，微擎框架重且耦合性高，前端技术普通偏弱，没有统一标准，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h5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和小程序几乎都采用原生开发，复用性低且不利于维护，跨平台技术间无法合作或效率低下。市场上竞争对手已经使用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golang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等异步协程框架，我们仍停留在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php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的单线程编程。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composer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依赖管理、多级分布式缓存、连接池、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AOP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切面编程、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RPC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通信、容器编排、服务治理、数据中台等等高性能技术我们接触甚少。</a:t>
            </a:r>
          </a:p>
          <a:p>
            <a:pPr lvl="1"/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2 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由于业务耦合，架构单一，应对高并发场景时极易崩溃，且难以排除故障，导致用户、流量流失，造成重大经济损失</a:t>
            </a:r>
          </a:p>
          <a:p>
            <a:pPr lvl="1"/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3 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缺乏统一解决方案，面对各部门不同业务时运维一筹莫展，导致各部门都倾向技术兼运维</a:t>
            </a:r>
          </a:p>
          <a:p>
            <a:pPr lvl="1"/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4 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公司资源管理混乱，注册账号时找不到合适主体，注册好的账号空缺没有使用，可重复利用资源浪费</a:t>
            </a:r>
          </a:p>
          <a:p>
            <a:pPr lvl="1"/>
            <a:r>
              <a:rPr lang="en-US" altLang="zh-CN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5 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可复用的服务例如推送（通知、短信、提现、域名监控）服务，几乎每做一个项目都要重做一次或复制一次，且无法重用异步队列服务，造成资源浪费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rPr>
              <a:t>总结：业务可以很牛逼，但支撑一直很脆弱。我们还是小米加步枪，同行已经拿起了二向箔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3888604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908050"/>
            <a:ext cx="10977563" cy="635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7563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78274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3963" y="908050"/>
            <a:ext cx="2743200" cy="5218113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908050"/>
            <a:ext cx="8081963" cy="521811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89430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PECLOGO-eff-0-1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4146913" y="2886609"/>
            <a:ext cx="1060349" cy="79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PPECLOGO-eff-0-2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8430462" y="2758265"/>
            <a:ext cx="1096814" cy="83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PPECLOGO-eff-0-3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1040451" y="1447779"/>
            <a:ext cx="3013731" cy="2376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5" descr="PPECLOGO-eff-0-1"/>
          <p:cNvPicPr>
            <a:picLocks noChangeAspect="1" noChangeArrowheads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4467436" y="3771071"/>
            <a:ext cx="524127" cy="395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PPECLOGO-eff-0-1"/>
          <p:cNvPicPr>
            <a:picLocks noChangeAspect="1" noChangeArrowheads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7376340" y="2904246"/>
            <a:ext cx="401158" cy="30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PPECLOGO-eff-0-2"/>
          <p:cNvPicPr>
            <a:picLocks noChangeAspect="1" noChangeArrowheads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5277817" y="2574149"/>
            <a:ext cx="981731" cy="75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PPECLOGO-eff-5-4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3261942" y="3206628"/>
            <a:ext cx="1477636" cy="112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PPECLOGO-eff-5-2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5352404" y="3446014"/>
            <a:ext cx="1834444" cy="1436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PPECLOGO-eff-5-4"/>
          <p:cNvPicPr>
            <a:picLocks noChangeAspect="1" noChangeArrowheads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9886102" y="2725338"/>
            <a:ext cx="1116794" cy="85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PPECLOGO-eff-0-1"/>
          <p:cNvPicPr>
            <a:picLocks noChangeAspect="1" noChangeArrowheads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7942800" y="3624920"/>
            <a:ext cx="522112" cy="39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PPECLOGO-eff-0-1"/>
          <p:cNvPicPr>
            <a:picLocks noChangeAspect="1" noChangeArrowheads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11254880" y="2365000"/>
            <a:ext cx="522110" cy="39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PPECLOGO-eff2-1-2"/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2054437" y="2795894"/>
            <a:ext cx="1697365" cy="1428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PPECLOGO-eff2-1-3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3983626" y="2785815"/>
            <a:ext cx="437445" cy="36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PPECLOGO-eff2-1-4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8519340" y="3325061"/>
            <a:ext cx="703540" cy="58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PPECLOGO-eff2-1-3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9239008" y="2909285"/>
            <a:ext cx="360841" cy="30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PPECLOGO-eff2-1-3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9744990" y="3446013"/>
            <a:ext cx="282222" cy="23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777560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-0.25 0  E" pathEditMode="relative" rAng="0" ptsTypes="">
                                      <p:cBhvr>
                                        <p:cTn id="39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33333E-6 L -0.31632 3.33333E-6 " pathEditMode="relative" rAng="0" ptsTypes="AA">
                                      <p:cBhvr>
                                        <p:cTn id="41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16" y="0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04 -1.85185E-6 L -0.46684 -1.85185E-6 " pathEditMode="relative" rAng="0" ptsTypes="AA">
                                      <p:cBhvr>
                                        <p:cTn id="43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594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1.11111E-6 L -0.19531 1.11111E-6 " pathEditMode="relative" rAng="0" ptsTypes="AA">
                                      <p:cBhvr>
                                        <p:cTn id="45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74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2.59259E-6 L -0.43594 2.59259E-6 " pathEditMode="relative" rAng="0" ptsTypes="AA">
                                      <p:cBhvr>
                                        <p:cTn id="47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06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1.85185E-6 L -0.33577 -1.85185E-6 " pathEditMode="relative" rAng="0" ptsTypes="AA">
                                      <p:cBhvr>
                                        <p:cTn id="49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88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85185E-6 L -0.57188 -1.85185E-6 " pathEditMode="relative" rAng="0" ptsTypes="AA">
                                      <p:cBhvr>
                                        <p:cTn id="51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85185E-6 L -0.57188 -1.85185E-6 " pathEditMode="relative" rAng="0" ptsTypes="AA">
                                      <p:cBhvr>
                                        <p:cTn id="53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2.59259E-6 L 0.43906 2.59259E-6 " pathEditMode="relative" rAng="0" ptsTypes="AA">
                                      <p:cBhvr>
                                        <p:cTn id="55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944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2.96296E-6 L 0.62813 2.96296E-6 " pathEditMode="relative" rAng="0" ptsTypes="AA">
                                      <p:cBhvr>
                                        <p:cTn id="57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406" y="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2.96296E-6 L 0.42465 -2.96296E-6 " pathEditMode="relative" rAng="0" ptsTypes="AA">
                                      <p:cBhvr>
                                        <p:cTn id="59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33" y="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xit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53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53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53" presetClass="exit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53" presetClass="exit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6461211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6375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rgbClr val="F8F8F8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6375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rgbClr val="F8F8F8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2388542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908050"/>
            <a:ext cx="10977563" cy="635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1788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3788" y="1600200"/>
            <a:ext cx="5413375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898880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7563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956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956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6013" y="1535113"/>
            <a:ext cx="5391150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6013" y="2174875"/>
            <a:ext cx="5391150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974723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908050"/>
            <a:ext cx="10977563" cy="635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2049409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765341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3200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8850" y="273050"/>
            <a:ext cx="6818313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3200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2204799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775" y="4800600"/>
            <a:ext cx="7318375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775" y="612775"/>
            <a:ext cx="7318375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775" y="5367338"/>
            <a:ext cx="7318375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2989314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accent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568129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84" r:id="rId12"/>
  </p:sldLayoutIdLst>
  <p:timing>
    <p:tnLst>
      <p:par>
        <p:cTn id="1" dur="indefinite" restart="never" nodeType="tmRoot"/>
      </p:par>
    </p:tnLst>
  </p:timing>
  <p:txStyles>
    <p:titleStyle>
      <a:lvl1pPr algn="l" rtl="0" fontAlgn="base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1"/>
          </a:solidFill>
          <a:latin typeface="+mn-lt"/>
          <a:ea typeface="仿宋_GB2312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wmv"/><Relationship Id="rId6" Type="http://schemas.openxmlformats.org/officeDocument/2006/relationships/image" Target="../media/image15.png"/><Relationship Id="rId5" Type="http://schemas.microsoft.com/office/2007/relationships/media" Target="../media/media1.wmv"/><Relationship Id="rId9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microsoft.com/office/2007/relationships/hdphoto" Target="../media/hdphoto1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视频1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1587" y="0"/>
            <a:ext cx="12217474" cy="685800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 bwMode="auto">
          <a:xfrm>
            <a:off x="-1" y="-27384"/>
            <a:ext cx="12219062" cy="685934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7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9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74917" y="3284984"/>
            <a:ext cx="12860558" cy="9843658"/>
          </a:xfrm>
          <a:prstGeom prst="rect">
            <a:avLst/>
          </a:prstGeom>
        </p:spPr>
      </p:pic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3002037" y="1484784"/>
            <a:ext cx="6408712" cy="2232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/>
            <a:r>
              <a:rPr lang="en-US" altLang="zh-CN" sz="4800" b="1" dirty="0" smtClean="0"/>
              <a:t>2020</a:t>
            </a:r>
            <a:r>
              <a:rPr lang="zh-CN" altLang="en-US" sz="4800" b="1" dirty="0" smtClean="0"/>
              <a:t>掌酷 </a:t>
            </a:r>
            <a:r>
              <a:rPr lang="en-US" altLang="zh-CN" sz="4800" b="1" dirty="0" err="1" smtClean="0"/>
              <a:t>iMSE</a:t>
            </a:r>
            <a:endParaRPr lang="en-US" altLang="zh-CN" sz="4800" b="1" dirty="0" smtClean="0"/>
          </a:p>
          <a:p>
            <a:pPr algn="ctr"/>
            <a:r>
              <a:rPr lang="zh-CN" altLang="en-US" sz="4800" b="1" dirty="0" smtClean="0"/>
              <a:t>微服务架构组建计划</a:t>
            </a:r>
            <a:endParaRPr lang="zh-CN" altLang="en-US" sz="4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054456" y="5661248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accent2"/>
                </a:solidFill>
                <a:latin typeface="黑体" pitchFamily="49" charset="-122"/>
                <a:ea typeface="黑体" pitchFamily="49" charset="-122"/>
              </a:rPr>
              <a:t>营销部  罗智彬</a:t>
            </a:r>
            <a:endParaRPr lang="zh-CN" altLang="en-US" sz="2000" dirty="0">
              <a:solidFill>
                <a:schemeClr val="accent2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6" name="矩形 15"/>
          <p:cNvSpPr/>
          <p:nvPr/>
        </p:nvSpPr>
        <p:spPr bwMode="auto">
          <a:xfrm>
            <a:off x="-1" y="6607096"/>
            <a:ext cx="12219062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03579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10"/>
          <p:cNvCxnSpPr/>
          <p:nvPr/>
        </p:nvCxnSpPr>
        <p:spPr>
          <a:xfrm rot="-5400000">
            <a:off x="1238760" y="1095058"/>
            <a:ext cx="0" cy="2520000"/>
          </a:xfrm>
          <a:prstGeom prst="line">
            <a:avLst/>
          </a:prstGeom>
          <a:ln w="25400" cmpd="sng">
            <a:solidFill>
              <a:schemeClr val="bg2">
                <a:lumMod val="75000"/>
              </a:schemeClr>
            </a:solidFill>
            <a:prstDash val="sysDash"/>
            <a:headEnd type="non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剪去同侧角的矩形 19"/>
          <p:cNvSpPr/>
          <p:nvPr/>
        </p:nvSpPr>
        <p:spPr bwMode="auto">
          <a:xfrm rot="10800000">
            <a:off x="481754" y="243443"/>
            <a:ext cx="2592289" cy="697087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9847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二 微服务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8" name="矩形 27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3" name="Oval 30"/>
          <p:cNvSpPr>
            <a:spLocks noChangeAspect="1"/>
          </p:cNvSpPr>
          <p:nvPr/>
        </p:nvSpPr>
        <p:spPr>
          <a:xfrm>
            <a:off x="2498101" y="1815058"/>
            <a:ext cx="1080000" cy="108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4" name="Content Placeholder 2"/>
          <p:cNvSpPr txBox="1">
            <a:spLocks/>
          </p:cNvSpPr>
          <p:nvPr/>
        </p:nvSpPr>
        <p:spPr>
          <a:xfrm>
            <a:off x="913805" y="2625727"/>
            <a:ext cx="1974288" cy="9896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chemeClr val="accent4">
                    <a:lumMod val="75000"/>
                  </a:schemeClr>
                </a:solidFill>
                <a:latin typeface="微软雅黑"/>
              </a:rPr>
              <a:t>微服务架构</a:t>
            </a:r>
            <a:endParaRPr lang="zh-CN" altLang="en-US" sz="2400" b="1" dirty="0">
              <a:solidFill>
                <a:schemeClr val="accent4">
                  <a:lumMod val="75000"/>
                </a:schemeClr>
              </a:solidFill>
              <a:latin typeface="微软雅黑"/>
            </a:endParaRPr>
          </a:p>
        </p:txBody>
      </p:sp>
      <p:sp>
        <p:nvSpPr>
          <p:cNvPr id="62" name="Freeform 7"/>
          <p:cNvSpPr>
            <a:spLocks noEditPoints="1"/>
          </p:cNvSpPr>
          <p:nvPr/>
        </p:nvSpPr>
        <p:spPr bwMode="auto">
          <a:xfrm>
            <a:off x="2751133" y="2062311"/>
            <a:ext cx="573936" cy="563416"/>
          </a:xfrm>
          <a:custGeom>
            <a:avLst/>
            <a:gdLst>
              <a:gd name="T0" fmla="*/ 124 w 141"/>
              <a:gd name="T1" fmla="*/ 140 h 140"/>
              <a:gd name="T2" fmla="*/ 18 w 141"/>
              <a:gd name="T3" fmla="*/ 140 h 140"/>
              <a:gd name="T4" fmla="*/ 7 w 141"/>
              <a:gd name="T5" fmla="*/ 121 h 140"/>
              <a:gd name="T6" fmla="*/ 53 w 141"/>
              <a:gd name="T7" fmla="*/ 48 h 140"/>
              <a:gd name="T8" fmla="*/ 53 w 141"/>
              <a:gd name="T9" fmla="*/ 11 h 140"/>
              <a:gd name="T10" fmla="*/ 48 w 141"/>
              <a:gd name="T11" fmla="*/ 11 h 140"/>
              <a:gd name="T12" fmla="*/ 42 w 141"/>
              <a:gd name="T13" fmla="*/ 6 h 140"/>
              <a:gd name="T14" fmla="*/ 48 w 141"/>
              <a:gd name="T15" fmla="*/ 0 h 140"/>
              <a:gd name="T16" fmla="*/ 94 w 141"/>
              <a:gd name="T17" fmla="*/ 0 h 140"/>
              <a:gd name="T18" fmla="*/ 100 w 141"/>
              <a:gd name="T19" fmla="*/ 6 h 140"/>
              <a:gd name="T20" fmla="*/ 94 w 141"/>
              <a:gd name="T21" fmla="*/ 11 h 140"/>
              <a:gd name="T22" fmla="*/ 89 w 141"/>
              <a:gd name="T23" fmla="*/ 11 h 140"/>
              <a:gd name="T24" fmla="*/ 89 w 141"/>
              <a:gd name="T25" fmla="*/ 48 h 140"/>
              <a:gd name="T26" fmla="*/ 135 w 141"/>
              <a:gd name="T27" fmla="*/ 121 h 140"/>
              <a:gd name="T28" fmla="*/ 124 w 141"/>
              <a:gd name="T29" fmla="*/ 140 h 140"/>
              <a:gd name="T30" fmla="*/ 38 w 141"/>
              <a:gd name="T31" fmla="*/ 93 h 140"/>
              <a:gd name="T32" fmla="*/ 104 w 141"/>
              <a:gd name="T33" fmla="*/ 93 h 140"/>
              <a:gd name="T34" fmla="*/ 79 w 141"/>
              <a:gd name="T35" fmla="*/ 54 h 140"/>
              <a:gd name="T36" fmla="*/ 77 w 141"/>
              <a:gd name="T37" fmla="*/ 51 h 140"/>
              <a:gd name="T38" fmla="*/ 77 w 141"/>
              <a:gd name="T39" fmla="*/ 48 h 140"/>
              <a:gd name="T40" fmla="*/ 77 w 141"/>
              <a:gd name="T41" fmla="*/ 11 h 140"/>
              <a:gd name="T42" fmla="*/ 65 w 141"/>
              <a:gd name="T43" fmla="*/ 11 h 140"/>
              <a:gd name="T44" fmla="*/ 65 w 141"/>
              <a:gd name="T45" fmla="*/ 48 h 140"/>
              <a:gd name="T46" fmla="*/ 65 w 141"/>
              <a:gd name="T47" fmla="*/ 51 h 140"/>
              <a:gd name="T48" fmla="*/ 63 w 141"/>
              <a:gd name="T49" fmla="*/ 54 h 140"/>
              <a:gd name="T50" fmla="*/ 38 w 141"/>
              <a:gd name="T51" fmla="*/ 93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1" h="140">
                <a:moveTo>
                  <a:pt x="124" y="140"/>
                </a:moveTo>
                <a:cubicBezTo>
                  <a:pt x="18" y="140"/>
                  <a:pt x="18" y="140"/>
                  <a:pt x="18" y="140"/>
                </a:cubicBezTo>
                <a:cubicBezTo>
                  <a:pt x="5" y="140"/>
                  <a:pt x="0" y="131"/>
                  <a:pt x="7" y="121"/>
                </a:cubicBezTo>
                <a:cubicBezTo>
                  <a:pt x="53" y="48"/>
                  <a:pt x="53" y="48"/>
                  <a:pt x="53" y="48"/>
                </a:cubicBezTo>
                <a:cubicBezTo>
                  <a:pt x="53" y="11"/>
                  <a:pt x="53" y="11"/>
                  <a:pt x="53" y="11"/>
                </a:cubicBezTo>
                <a:cubicBezTo>
                  <a:pt x="48" y="11"/>
                  <a:pt x="48" y="11"/>
                  <a:pt x="48" y="11"/>
                </a:cubicBezTo>
                <a:cubicBezTo>
                  <a:pt x="44" y="11"/>
                  <a:pt x="42" y="9"/>
                  <a:pt x="42" y="6"/>
                </a:cubicBezTo>
                <a:cubicBezTo>
                  <a:pt x="42" y="2"/>
                  <a:pt x="44" y="0"/>
                  <a:pt x="48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8" y="0"/>
                  <a:pt x="100" y="2"/>
                  <a:pt x="100" y="6"/>
                </a:cubicBezTo>
                <a:cubicBezTo>
                  <a:pt x="100" y="9"/>
                  <a:pt x="98" y="11"/>
                  <a:pt x="94" y="11"/>
                </a:cubicBezTo>
                <a:cubicBezTo>
                  <a:pt x="89" y="11"/>
                  <a:pt x="89" y="11"/>
                  <a:pt x="89" y="11"/>
                </a:cubicBezTo>
                <a:cubicBezTo>
                  <a:pt x="89" y="48"/>
                  <a:pt x="89" y="48"/>
                  <a:pt x="89" y="48"/>
                </a:cubicBezTo>
                <a:cubicBezTo>
                  <a:pt x="135" y="121"/>
                  <a:pt x="135" y="121"/>
                  <a:pt x="135" y="121"/>
                </a:cubicBezTo>
                <a:cubicBezTo>
                  <a:pt x="141" y="131"/>
                  <a:pt x="137" y="140"/>
                  <a:pt x="124" y="140"/>
                </a:cubicBezTo>
                <a:close/>
                <a:moveTo>
                  <a:pt x="38" y="93"/>
                </a:moveTo>
                <a:cubicBezTo>
                  <a:pt x="104" y="93"/>
                  <a:pt x="104" y="93"/>
                  <a:pt x="104" y="93"/>
                </a:cubicBezTo>
                <a:cubicBezTo>
                  <a:pt x="79" y="54"/>
                  <a:pt x="79" y="54"/>
                  <a:pt x="79" y="54"/>
                </a:cubicBezTo>
                <a:cubicBezTo>
                  <a:pt x="77" y="51"/>
                  <a:pt x="77" y="51"/>
                  <a:pt x="77" y="51"/>
                </a:cubicBezTo>
                <a:cubicBezTo>
                  <a:pt x="77" y="48"/>
                  <a:pt x="77" y="48"/>
                  <a:pt x="77" y="48"/>
                </a:cubicBezTo>
                <a:cubicBezTo>
                  <a:pt x="77" y="11"/>
                  <a:pt x="77" y="11"/>
                  <a:pt x="77" y="11"/>
                </a:cubicBezTo>
                <a:cubicBezTo>
                  <a:pt x="65" y="11"/>
                  <a:pt x="65" y="11"/>
                  <a:pt x="65" y="11"/>
                </a:cubicBezTo>
                <a:cubicBezTo>
                  <a:pt x="65" y="48"/>
                  <a:pt x="65" y="48"/>
                  <a:pt x="65" y="48"/>
                </a:cubicBezTo>
                <a:cubicBezTo>
                  <a:pt x="65" y="51"/>
                  <a:pt x="65" y="51"/>
                  <a:pt x="65" y="51"/>
                </a:cubicBezTo>
                <a:cubicBezTo>
                  <a:pt x="63" y="54"/>
                  <a:pt x="63" y="54"/>
                  <a:pt x="63" y="54"/>
                </a:cubicBezTo>
                <a:lnTo>
                  <a:pt x="38" y="93"/>
                </a:lnTo>
                <a:close/>
              </a:path>
            </a:pathLst>
          </a:custGeom>
          <a:solidFill>
            <a:schemeClr val="bg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800" kern="0" smtClean="0">
              <a:solidFill>
                <a:srgbClr val="000000"/>
              </a:solidFill>
              <a:latin typeface="微软雅黑"/>
              <a:ea typeface="微软雅黑"/>
              <a:sym typeface="Gill Sans" charset="0"/>
            </a:endParaRPr>
          </a:p>
        </p:txBody>
      </p:sp>
      <p:grpSp>
        <p:nvGrpSpPr>
          <p:cNvPr id="45" name="组合 7"/>
          <p:cNvGrpSpPr/>
          <p:nvPr/>
        </p:nvGrpSpPr>
        <p:grpSpPr>
          <a:xfrm>
            <a:off x="5063515" y="1214911"/>
            <a:ext cx="3821562" cy="600147"/>
            <a:chOff x="1367468" y="1266359"/>
            <a:chExt cx="3821562" cy="600147"/>
          </a:xfrm>
        </p:grpSpPr>
        <p:sp>
          <p:nvSpPr>
            <p:cNvPr id="46" name="矩形 45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易于开发和维护</a:t>
              </a:r>
            </a:p>
          </p:txBody>
        </p:sp>
      </p:grpSp>
      <p:grpSp>
        <p:nvGrpSpPr>
          <p:cNvPr id="48" name="组合 10"/>
          <p:cNvGrpSpPr/>
          <p:nvPr/>
        </p:nvGrpSpPr>
        <p:grpSpPr>
          <a:xfrm>
            <a:off x="5063515" y="2029154"/>
            <a:ext cx="3821562" cy="600147"/>
            <a:chOff x="1367468" y="1266359"/>
            <a:chExt cx="3821562" cy="600147"/>
          </a:xfrm>
        </p:grpSpPr>
        <p:sp>
          <p:nvSpPr>
            <p:cNvPr id="49" name="矩形 48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启动较快</a:t>
              </a:r>
            </a:p>
          </p:txBody>
        </p:sp>
      </p:grpSp>
      <p:grpSp>
        <p:nvGrpSpPr>
          <p:cNvPr id="51" name="组合 13"/>
          <p:cNvGrpSpPr/>
          <p:nvPr/>
        </p:nvGrpSpPr>
        <p:grpSpPr>
          <a:xfrm>
            <a:off x="5063515" y="2843397"/>
            <a:ext cx="3821562" cy="600147"/>
            <a:chOff x="1367468" y="1266359"/>
            <a:chExt cx="3821562" cy="600147"/>
          </a:xfrm>
        </p:grpSpPr>
        <p:sp>
          <p:nvSpPr>
            <p:cNvPr id="52" name="矩形 51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局部修改容易部署</a:t>
              </a:r>
            </a:p>
          </p:txBody>
        </p:sp>
      </p:grpSp>
      <p:grpSp>
        <p:nvGrpSpPr>
          <p:cNvPr id="54" name="组合 16"/>
          <p:cNvGrpSpPr/>
          <p:nvPr/>
        </p:nvGrpSpPr>
        <p:grpSpPr>
          <a:xfrm>
            <a:off x="5063515" y="3657640"/>
            <a:ext cx="3821562" cy="600147"/>
            <a:chOff x="1367468" y="1266359"/>
            <a:chExt cx="3821562" cy="600147"/>
          </a:xfrm>
        </p:grpSpPr>
        <p:sp>
          <p:nvSpPr>
            <p:cNvPr id="57" name="矩形 56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技术栈不受限</a:t>
              </a:r>
            </a:p>
          </p:txBody>
        </p:sp>
      </p:grpSp>
      <p:grpSp>
        <p:nvGrpSpPr>
          <p:cNvPr id="59" name="组合 19"/>
          <p:cNvGrpSpPr/>
          <p:nvPr/>
        </p:nvGrpSpPr>
        <p:grpSpPr>
          <a:xfrm>
            <a:off x="5063515" y="4471883"/>
            <a:ext cx="3821562" cy="600147"/>
            <a:chOff x="1367468" y="1266359"/>
            <a:chExt cx="3821562" cy="600147"/>
          </a:xfrm>
        </p:grpSpPr>
        <p:sp>
          <p:nvSpPr>
            <p:cNvPr id="60" name="矩形 59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按需伸缩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1240586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Line 104"/>
          <p:cNvSpPr>
            <a:spLocks noChangeShapeType="1"/>
          </p:cNvSpPr>
          <p:nvPr/>
        </p:nvSpPr>
        <p:spPr bwMode="auto">
          <a:xfrm>
            <a:off x="6080125" y="2075884"/>
            <a:ext cx="0" cy="338138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25" name="Line 105"/>
          <p:cNvSpPr>
            <a:spLocks noChangeShapeType="1"/>
          </p:cNvSpPr>
          <p:nvPr/>
        </p:nvSpPr>
        <p:spPr bwMode="auto">
          <a:xfrm>
            <a:off x="6080125" y="2969647"/>
            <a:ext cx="0" cy="46990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2"/>
              </a:solidFill>
            </a:endParaRPr>
          </a:p>
        </p:txBody>
      </p:sp>
      <p:grpSp>
        <p:nvGrpSpPr>
          <p:cNvPr id="2" name="组合 25"/>
          <p:cNvGrpSpPr/>
          <p:nvPr/>
        </p:nvGrpSpPr>
        <p:grpSpPr>
          <a:xfrm>
            <a:off x="1622425" y="3204596"/>
            <a:ext cx="7810500" cy="889455"/>
            <a:chOff x="1900238" y="2728912"/>
            <a:chExt cx="7810500" cy="889455"/>
          </a:xfrm>
        </p:grpSpPr>
        <p:sp>
          <p:nvSpPr>
            <p:cNvPr id="27" name="Line 106"/>
            <p:cNvSpPr>
              <a:spLocks noChangeShapeType="1"/>
            </p:cNvSpPr>
            <p:nvPr/>
          </p:nvSpPr>
          <p:spPr bwMode="auto">
            <a:xfrm flipH="1">
              <a:off x="1900238" y="2728913"/>
              <a:ext cx="7810500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28" name="Line 107"/>
            <p:cNvSpPr>
              <a:spLocks noChangeShapeType="1"/>
            </p:cNvSpPr>
            <p:nvPr/>
          </p:nvSpPr>
          <p:spPr bwMode="auto">
            <a:xfrm>
              <a:off x="9709151" y="2728913"/>
              <a:ext cx="0" cy="23495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31" name="Line 110"/>
            <p:cNvSpPr>
              <a:spLocks noChangeShapeType="1"/>
            </p:cNvSpPr>
            <p:nvPr/>
          </p:nvSpPr>
          <p:spPr bwMode="auto">
            <a:xfrm>
              <a:off x="2792413" y="2728913"/>
              <a:ext cx="0" cy="763588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32" name="Line 111"/>
            <p:cNvSpPr>
              <a:spLocks noChangeShapeType="1"/>
            </p:cNvSpPr>
            <p:nvPr/>
          </p:nvSpPr>
          <p:spPr bwMode="auto">
            <a:xfrm>
              <a:off x="2332038" y="2728913"/>
              <a:ext cx="0" cy="763588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33" name="Line 112"/>
            <p:cNvSpPr>
              <a:spLocks noChangeShapeType="1"/>
            </p:cNvSpPr>
            <p:nvPr/>
          </p:nvSpPr>
          <p:spPr bwMode="auto">
            <a:xfrm>
              <a:off x="1901826" y="2728912"/>
              <a:ext cx="0" cy="889455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3" name="组合 33"/>
          <p:cNvGrpSpPr/>
          <p:nvPr/>
        </p:nvGrpSpPr>
        <p:grpSpPr>
          <a:xfrm>
            <a:off x="4760913" y="3753872"/>
            <a:ext cx="2473325" cy="423862"/>
            <a:chOff x="5038726" y="3278188"/>
            <a:chExt cx="2473325" cy="423862"/>
          </a:xfrm>
        </p:grpSpPr>
        <p:sp>
          <p:nvSpPr>
            <p:cNvPr id="35" name="Line 116"/>
            <p:cNvSpPr>
              <a:spLocks noChangeShapeType="1"/>
            </p:cNvSpPr>
            <p:nvPr/>
          </p:nvSpPr>
          <p:spPr bwMode="auto">
            <a:xfrm>
              <a:off x="7508876" y="3486150"/>
              <a:ext cx="0" cy="21590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36" name="Line 117"/>
            <p:cNvSpPr>
              <a:spLocks noChangeShapeType="1"/>
            </p:cNvSpPr>
            <p:nvPr/>
          </p:nvSpPr>
          <p:spPr bwMode="auto">
            <a:xfrm>
              <a:off x="5038726" y="3486150"/>
              <a:ext cx="0" cy="21590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37" name="Line 118"/>
            <p:cNvSpPr>
              <a:spLocks noChangeShapeType="1"/>
            </p:cNvSpPr>
            <p:nvPr/>
          </p:nvSpPr>
          <p:spPr bwMode="auto">
            <a:xfrm flipH="1">
              <a:off x="5040313" y="3492500"/>
              <a:ext cx="2471738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38" name="Line 119"/>
            <p:cNvSpPr>
              <a:spLocks noChangeShapeType="1"/>
            </p:cNvSpPr>
            <p:nvPr/>
          </p:nvSpPr>
          <p:spPr bwMode="auto">
            <a:xfrm>
              <a:off x="6357938" y="3278188"/>
              <a:ext cx="0" cy="214313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6" name="组合 50"/>
          <p:cNvGrpSpPr/>
          <p:nvPr/>
        </p:nvGrpSpPr>
        <p:grpSpPr>
          <a:xfrm>
            <a:off x="8726488" y="3753872"/>
            <a:ext cx="1339850" cy="419100"/>
            <a:chOff x="9004301" y="3278188"/>
            <a:chExt cx="1339850" cy="419100"/>
          </a:xfrm>
        </p:grpSpPr>
        <p:sp>
          <p:nvSpPr>
            <p:cNvPr id="52" name="Line 128"/>
            <p:cNvSpPr>
              <a:spLocks noChangeShapeType="1"/>
            </p:cNvSpPr>
            <p:nvPr/>
          </p:nvSpPr>
          <p:spPr bwMode="auto">
            <a:xfrm>
              <a:off x="9702801" y="3278188"/>
              <a:ext cx="0" cy="417513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53" name="Line 129"/>
            <p:cNvSpPr>
              <a:spLocks noChangeShapeType="1"/>
            </p:cNvSpPr>
            <p:nvPr/>
          </p:nvSpPr>
          <p:spPr bwMode="auto">
            <a:xfrm flipH="1">
              <a:off x="9004301" y="3492500"/>
              <a:ext cx="1339850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54" name="Line 130"/>
            <p:cNvSpPr>
              <a:spLocks noChangeShapeType="1"/>
            </p:cNvSpPr>
            <p:nvPr/>
          </p:nvSpPr>
          <p:spPr bwMode="auto">
            <a:xfrm>
              <a:off x="9005888" y="3487738"/>
              <a:ext cx="0" cy="20955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57" name="Line 131"/>
            <p:cNvSpPr>
              <a:spLocks noChangeShapeType="1"/>
            </p:cNvSpPr>
            <p:nvPr/>
          </p:nvSpPr>
          <p:spPr bwMode="auto">
            <a:xfrm>
              <a:off x="10334626" y="3487738"/>
              <a:ext cx="0" cy="20955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58" name="Line 132"/>
          <p:cNvSpPr>
            <a:spLocks noChangeShapeType="1"/>
          </p:cNvSpPr>
          <p:nvPr/>
        </p:nvSpPr>
        <p:spPr bwMode="auto">
          <a:xfrm flipH="1">
            <a:off x="5197475" y="2285434"/>
            <a:ext cx="1885950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2"/>
              </a:solidFill>
            </a:endParaRPr>
          </a:p>
        </p:txBody>
      </p:sp>
      <p:grpSp>
        <p:nvGrpSpPr>
          <p:cNvPr id="9" name="组合 68"/>
          <p:cNvGrpSpPr/>
          <p:nvPr/>
        </p:nvGrpSpPr>
        <p:grpSpPr>
          <a:xfrm>
            <a:off x="5456238" y="1364684"/>
            <a:ext cx="1255713" cy="709613"/>
            <a:chOff x="5734051" y="889000"/>
            <a:chExt cx="1255713" cy="709613"/>
          </a:xfrm>
          <a:solidFill>
            <a:schemeClr val="bg2"/>
          </a:solidFill>
        </p:grpSpPr>
        <p:sp>
          <p:nvSpPr>
            <p:cNvPr id="70" name="Freeform 76"/>
            <p:cNvSpPr>
              <a:spLocks/>
            </p:cNvSpPr>
            <p:nvPr/>
          </p:nvSpPr>
          <p:spPr bwMode="auto">
            <a:xfrm>
              <a:off x="5734051" y="889000"/>
              <a:ext cx="1255713" cy="709613"/>
            </a:xfrm>
            <a:custGeom>
              <a:avLst/>
              <a:gdLst>
                <a:gd name="T0" fmla="*/ 78 w 1516"/>
                <a:gd name="T1" fmla="*/ 0 h 858"/>
                <a:gd name="T2" fmla="*/ 1439 w 1516"/>
                <a:gd name="T3" fmla="*/ 0 h 858"/>
                <a:gd name="T4" fmla="*/ 1516 w 1516"/>
                <a:gd name="T5" fmla="*/ 77 h 858"/>
                <a:gd name="T6" fmla="*/ 1516 w 1516"/>
                <a:gd name="T7" fmla="*/ 781 h 858"/>
                <a:gd name="T8" fmla="*/ 1439 w 1516"/>
                <a:gd name="T9" fmla="*/ 858 h 858"/>
                <a:gd name="T10" fmla="*/ 78 w 1516"/>
                <a:gd name="T11" fmla="*/ 858 h 858"/>
                <a:gd name="T12" fmla="*/ 0 w 1516"/>
                <a:gd name="T13" fmla="*/ 781 h 858"/>
                <a:gd name="T14" fmla="*/ 0 w 1516"/>
                <a:gd name="T15" fmla="*/ 77 h 858"/>
                <a:gd name="T16" fmla="*/ 78 w 1516"/>
                <a:gd name="T17" fmla="*/ 0 h 8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6" h="858">
                  <a:moveTo>
                    <a:pt x="78" y="0"/>
                  </a:moveTo>
                  <a:lnTo>
                    <a:pt x="1439" y="0"/>
                  </a:lnTo>
                  <a:cubicBezTo>
                    <a:pt x="1481" y="0"/>
                    <a:pt x="1516" y="35"/>
                    <a:pt x="1516" y="77"/>
                  </a:cubicBezTo>
                  <a:lnTo>
                    <a:pt x="1516" y="781"/>
                  </a:lnTo>
                  <a:cubicBezTo>
                    <a:pt x="1516" y="823"/>
                    <a:pt x="1481" y="858"/>
                    <a:pt x="1439" y="858"/>
                  </a:cubicBezTo>
                  <a:lnTo>
                    <a:pt x="78" y="858"/>
                  </a:lnTo>
                  <a:cubicBezTo>
                    <a:pt x="35" y="858"/>
                    <a:pt x="0" y="823"/>
                    <a:pt x="0" y="781"/>
                  </a:cubicBezTo>
                  <a:lnTo>
                    <a:pt x="0" y="77"/>
                  </a:lnTo>
                  <a:cubicBezTo>
                    <a:pt x="0" y="35"/>
                    <a:pt x="35" y="0"/>
                    <a:pt x="78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71" name="Rectangle 15"/>
            <p:cNvSpPr>
              <a:spLocks noChangeArrowheads="1"/>
            </p:cNvSpPr>
            <p:nvPr/>
          </p:nvSpPr>
          <p:spPr bwMode="auto">
            <a:xfrm>
              <a:off x="5938393" y="1085039"/>
              <a:ext cx="848615" cy="317531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none" anchor="ctr"/>
            <a:lstStyle/>
            <a:p>
              <a:pPr algn="ctr"/>
              <a:r>
                <a:rPr lang="zh-CN" altLang="en-US" dirty="0" smtClean="0">
                  <a:solidFill>
                    <a:schemeClr val="accent2"/>
                  </a:solidFill>
                  <a:latin typeface="+mn-ea"/>
                  <a:ea typeface="+mn-ea"/>
                </a:rPr>
                <a:t>客户端</a:t>
              </a:r>
              <a:endParaRPr lang="zh-CN" altLang="en-US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0" name="组合 71"/>
          <p:cNvGrpSpPr/>
          <p:nvPr/>
        </p:nvGrpSpPr>
        <p:grpSpPr>
          <a:xfrm>
            <a:off x="3490913" y="2058422"/>
            <a:ext cx="1704975" cy="476250"/>
            <a:chOff x="3768726" y="1582738"/>
            <a:chExt cx="1704975" cy="476250"/>
          </a:xfrm>
          <a:solidFill>
            <a:schemeClr val="tx1"/>
          </a:solidFill>
        </p:grpSpPr>
        <p:sp>
          <p:nvSpPr>
            <p:cNvPr id="73" name="Freeform 78"/>
            <p:cNvSpPr>
              <a:spLocks/>
            </p:cNvSpPr>
            <p:nvPr/>
          </p:nvSpPr>
          <p:spPr bwMode="auto">
            <a:xfrm>
              <a:off x="3768726" y="1582738"/>
              <a:ext cx="1704975" cy="476250"/>
            </a:xfrm>
            <a:custGeom>
              <a:avLst/>
              <a:gdLst>
                <a:gd name="T0" fmla="*/ 52 w 2060"/>
                <a:gd name="T1" fmla="*/ 0 h 575"/>
                <a:gd name="T2" fmla="*/ 2008 w 2060"/>
                <a:gd name="T3" fmla="*/ 0 h 575"/>
                <a:gd name="T4" fmla="*/ 2060 w 2060"/>
                <a:gd name="T5" fmla="*/ 52 h 575"/>
                <a:gd name="T6" fmla="*/ 2060 w 2060"/>
                <a:gd name="T7" fmla="*/ 523 h 575"/>
                <a:gd name="T8" fmla="*/ 2008 w 2060"/>
                <a:gd name="T9" fmla="*/ 575 h 575"/>
                <a:gd name="T10" fmla="*/ 52 w 2060"/>
                <a:gd name="T11" fmla="*/ 575 h 575"/>
                <a:gd name="T12" fmla="*/ 0 w 2060"/>
                <a:gd name="T13" fmla="*/ 523 h 575"/>
                <a:gd name="T14" fmla="*/ 0 w 2060"/>
                <a:gd name="T15" fmla="*/ 52 h 575"/>
                <a:gd name="T16" fmla="*/ 52 w 2060"/>
                <a:gd name="T17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60" h="575">
                  <a:moveTo>
                    <a:pt x="52" y="0"/>
                  </a:moveTo>
                  <a:lnTo>
                    <a:pt x="2008" y="0"/>
                  </a:lnTo>
                  <a:cubicBezTo>
                    <a:pt x="2036" y="0"/>
                    <a:pt x="2060" y="23"/>
                    <a:pt x="2060" y="52"/>
                  </a:cubicBezTo>
                  <a:lnTo>
                    <a:pt x="2060" y="523"/>
                  </a:lnTo>
                  <a:cubicBezTo>
                    <a:pt x="2060" y="552"/>
                    <a:pt x="2036" y="575"/>
                    <a:pt x="2008" y="575"/>
                  </a:cubicBezTo>
                  <a:lnTo>
                    <a:pt x="52" y="575"/>
                  </a:lnTo>
                  <a:cubicBezTo>
                    <a:pt x="24" y="575"/>
                    <a:pt x="0" y="552"/>
                    <a:pt x="0" y="523"/>
                  </a:cubicBezTo>
                  <a:lnTo>
                    <a:pt x="0" y="52"/>
                  </a:lnTo>
                  <a:cubicBezTo>
                    <a:pt x="0" y="23"/>
                    <a:pt x="24" y="0"/>
                    <a:pt x="52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74" name="Rectangle 15"/>
            <p:cNvSpPr>
              <a:spLocks noChangeArrowheads="1"/>
            </p:cNvSpPr>
            <p:nvPr/>
          </p:nvSpPr>
          <p:spPr bwMode="auto">
            <a:xfrm>
              <a:off x="3894138" y="1666931"/>
              <a:ext cx="1492250" cy="317531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none" anchor="ctr"/>
            <a:lstStyle/>
            <a:p>
              <a:pPr algn="ctr"/>
              <a:r>
                <a:rPr lang="zh-CN" altLang="en-US" sz="1600" dirty="0" smtClean="0">
                  <a:solidFill>
                    <a:schemeClr val="accent2"/>
                  </a:solidFill>
                  <a:latin typeface="+mn-ea"/>
                  <a:ea typeface="+mn-ea"/>
                </a:rPr>
                <a:t>网关</a:t>
              </a:r>
              <a:endParaRPr lang="zh-CN" altLang="en-US" sz="16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1" name="组合 74"/>
          <p:cNvGrpSpPr/>
          <p:nvPr/>
        </p:nvGrpSpPr>
        <p:grpSpPr>
          <a:xfrm>
            <a:off x="7097713" y="2058422"/>
            <a:ext cx="1704975" cy="476250"/>
            <a:chOff x="7375526" y="1582738"/>
            <a:chExt cx="1704975" cy="476250"/>
          </a:xfrm>
          <a:solidFill>
            <a:schemeClr val="tx1"/>
          </a:solidFill>
        </p:grpSpPr>
        <p:sp>
          <p:nvSpPr>
            <p:cNvPr id="76" name="Freeform 141"/>
            <p:cNvSpPr>
              <a:spLocks/>
            </p:cNvSpPr>
            <p:nvPr/>
          </p:nvSpPr>
          <p:spPr bwMode="auto">
            <a:xfrm>
              <a:off x="7375526" y="1582738"/>
              <a:ext cx="1704975" cy="476250"/>
            </a:xfrm>
            <a:custGeom>
              <a:avLst/>
              <a:gdLst>
                <a:gd name="T0" fmla="*/ 52 w 2060"/>
                <a:gd name="T1" fmla="*/ 0 h 575"/>
                <a:gd name="T2" fmla="*/ 2008 w 2060"/>
                <a:gd name="T3" fmla="*/ 0 h 575"/>
                <a:gd name="T4" fmla="*/ 2060 w 2060"/>
                <a:gd name="T5" fmla="*/ 52 h 575"/>
                <a:gd name="T6" fmla="*/ 2060 w 2060"/>
                <a:gd name="T7" fmla="*/ 523 h 575"/>
                <a:gd name="T8" fmla="*/ 2008 w 2060"/>
                <a:gd name="T9" fmla="*/ 575 h 575"/>
                <a:gd name="T10" fmla="*/ 52 w 2060"/>
                <a:gd name="T11" fmla="*/ 575 h 575"/>
                <a:gd name="T12" fmla="*/ 0 w 2060"/>
                <a:gd name="T13" fmla="*/ 523 h 575"/>
                <a:gd name="T14" fmla="*/ 0 w 2060"/>
                <a:gd name="T15" fmla="*/ 52 h 575"/>
                <a:gd name="T16" fmla="*/ 52 w 2060"/>
                <a:gd name="T17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60" h="575">
                  <a:moveTo>
                    <a:pt x="52" y="0"/>
                  </a:moveTo>
                  <a:lnTo>
                    <a:pt x="2008" y="0"/>
                  </a:lnTo>
                  <a:cubicBezTo>
                    <a:pt x="2037" y="0"/>
                    <a:pt x="2060" y="23"/>
                    <a:pt x="2060" y="52"/>
                  </a:cubicBezTo>
                  <a:lnTo>
                    <a:pt x="2060" y="523"/>
                  </a:lnTo>
                  <a:cubicBezTo>
                    <a:pt x="2060" y="552"/>
                    <a:pt x="2036" y="575"/>
                    <a:pt x="2008" y="575"/>
                  </a:cubicBezTo>
                  <a:lnTo>
                    <a:pt x="52" y="575"/>
                  </a:lnTo>
                  <a:cubicBezTo>
                    <a:pt x="24" y="575"/>
                    <a:pt x="0" y="552"/>
                    <a:pt x="0" y="523"/>
                  </a:cubicBezTo>
                  <a:lnTo>
                    <a:pt x="0" y="52"/>
                  </a:lnTo>
                  <a:cubicBezTo>
                    <a:pt x="0" y="23"/>
                    <a:pt x="24" y="0"/>
                    <a:pt x="52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77" name="Rectangle 15"/>
            <p:cNvSpPr>
              <a:spLocks noChangeArrowheads="1"/>
            </p:cNvSpPr>
            <p:nvPr/>
          </p:nvSpPr>
          <p:spPr bwMode="auto">
            <a:xfrm>
              <a:off x="7492362" y="1666931"/>
              <a:ext cx="1492250" cy="317531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none" anchor="ctr"/>
            <a:lstStyle/>
            <a:p>
              <a:pPr algn="ctr"/>
              <a:r>
                <a:rPr lang="en-US" altLang="zh-CN" sz="1600" dirty="0" smtClean="0">
                  <a:solidFill>
                    <a:schemeClr val="accent2"/>
                  </a:solidFill>
                  <a:latin typeface="+mn-ea"/>
                  <a:ea typeface="+mn-ea"/>
                </a:rPr>
                <a:t>API</a:t>
              </a:r>
              <a:r>
                <a:rPr lang="zh-CN" altLang="en-US" sz="1600" dirty="0" smtClean="0">
                  <a:solidFill>
                    <a:schemeClr val="accent2"/>
                  </a:solidFill>
                  <a:latin typeface="+mn-ea"/>
                  <a:ea typeface="+mn-ea"/>
                </a:rPr>
                <a:t>接口</a:t>
              </a:r>
              <a:endParaRPr lang="zh-CN" altLang="en-US" sz="16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2" name="组合 77"/>
          <p:cNvGrpSpPr/>
          <p:nvPr/>
        </p:nvGrpSpPr>
        <p:grpSpPr>
          <a:xfrm>
            <a:off x="5589588" y="2412434"/>
            <a:ext cx="990600" cy="560388"/>
            <a:chOff x="5867401" y="1936750"/>
            <a:chExt cx="990600" cy="560388"/>
          </a:xfrm>
          <a:solidFill>
            <a:schemeClr val="tx1"/>
          </a:solidFill>
        </p:grpSpPr>
        <p:sp>
          <p:nvSpPr>
            <p:cNvPr id="79" name="Freeform 77"/>
            <p:cNvSpPr>
              <a:spLocks/>
            </p:cNvSpPr>
            <p:nvPr/>
          </p:nvSpPr>
          <p:spPr bwMode="auto">
            <a:xfrm>
              <a:off x="5867401" y="1936750"/>
              <a:ext cx="990600" cy="560388"/>
            </a:xfrm>
            <a:custGeom>
              <a:avLst/>
              <a:gdLst>
                <a:gd name="T0" fmla="*/ 61 w 1196"/>
                <a:gd name="T1" fmla="*/ 0 h 677"/>
                <a:gd name="T2" fmla="*/ 1135 w 1196"/>
                <a:gd name="T3" fmla="*/ 0 h 677"/>
                <a:gd name="T4" fmla="*/ 1196 w 1196"/>
                <a:gd name="T5" fmla="*/ 61 h 677"/>
                <a:gd name="T6" fmla="*/ 1196 w 1196"/>
                <a:gd name="T7" fmla="*/ 616 h 677"/>
                <a:gd name="T8" fmla="*/ 1135 w 1196"/>
                <a:gd name="T9" fmla="*/ 677 h 677"/>
                <a:gd name="T10" fmla="*/ 61 w 1196"/>
                <a:gd name="T11" fmla="*/ 677 h 677"/>
                <a:gd name="T12" fmla="*/ 0 w 1196"/>
                <a:gd name="T13" fmla="*/ 616 h 677"/>
                <a:gd name="T14" fmla="*/ 0 w 1196"/>
                <a:gd name="T15" fmla="*/ 61 h 677"/>
                <a:gd name="T16" fmla="*/ 61 w 1196"/>
                <a:gd name="T17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6" h="677">
                  <a:moveTo>
                    <a:pt x="61" y="0"/>
                  </a:moveTo>
                  <a:lnTo>
                    <a:pt x="1135" y="0"/>
                  </a:lnTo>
                  <a:cubicBezTo>
                    <a:pt x="1169" y="0"/>
                    <a:pt x="1196" y="28"/>
                    <a:pt x="1196" y="61"/>
                  </a:cubicBezTo>
                  <a:lnTo>
                    <a:pt x="1196" y="616"/>
                  </a:lnTo>
                  <a:cubicBezTo>
                    <a:pt x="1196" y="650"/>
                    <a:pt x="1169" y="677"/>
                    <a:pt x="1135" y="677"/>
                  </a:cubicBezTo>
                  <a:lnTo>
                    <a:pt x="61" y="677"/>
                  </a:lnTo>
                  <a:cubicBezTo>
                    <a:pt x="28" y="677"/>
                    <a:pt x="0" y="650"/>
                    <a:pt x="0" y="616"/>
                  </a:cubicBezTo>
                  <a:lnTo>
                    <a:pt x="0" y="61"/>
                  </a:lnTo>
                  <a:cubicBezTo>
                    <a:pt x="0" y="28"/>
                    <a:pt x="28" y="0"/>
                    <a:pt x="61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80" name="Rectangle 15"/>
            <p:cNvSpPr>
              <a:spLocks noChangeArrowheads="1"/>
            </p:cNvSpPr>
            <p:nvPr/>
          </p:nvSpPr>
          <p:spPr bwMode="auto">
            <a:xfrm>
              <a:off x="5919290" y="2035066"/>
              <a:ext cx="848615" cy="317531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none" anchor="ctr"/>
            <a:lstStyle/>
            <a:p>
              <a:pPr algn="ctr"/>
              <a:r>
                <a:rPr lang="zh-CN" altLang="en-US" sz="1600" dirty="0" smtClean="0">
                  <a:solidFill>
                    <a:schemeClr val="accent2"/>
                  </a:solidFill>
                  <a:latin typeface="+mn-ea"/>
                  <a:ea typeface="+mn-ea"/>
                </a:rPr>
                <a:t>服务治理</a:t>
              </a:r>
              <a:endParaRPr lang="zh-CN" altLang="en-US" sz="16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4" name="组合 83"/>
          <p:cNvGrpSpPr/>
          <p:nvPr/>
        </p:nvGrpSpPr>
        <p:grpSpPr>
          <a:xfrm>
            <a:off x="5079999" y="3442958"/>
            <a:ext cx="1984375" cy="317531"/>
            <a:chOff x="5357812" y="2967274"/>
            <a:chExt cx="1984375" cy="317531"/>
          </a:xfrm>
        </p:grpSpPr>
        <p:sp>
          <p:nvSpPr>
            <p:cNvPr id="85" name="Freeform 79"/>
            <p:cNvSpPr>
              <a:spLocks/>
            </p:cNvSpPr>
            <p:nvPr/>
          </p:nvSpPr>
          <p:spPr bwMode="auto">
            <a:xfrm>
              <a:off x="5357812" y="2968625"/>
              <a:ext cx="1984375" cy="307975"/>
            </a:xfrm>
            <a:custGeom>
              <a:avLst/>
              <a:gdLst>
                <a:gd name="T0" fmla="*/ 34 w 2214"/>
                <a:gd name="T1" fmla="*/ 0 h 372"/>
                <a:gd name="T2" fmla="*/ 2181 w 2214"/>
                <a:gd name="T3" fmla="*/ 0 h 372"/>
                <a:gd name="T4" fmla="*/ 2214 w 2214"/>
                <a:gd name="T5" fmla="*/ 34 h 372"/>
                <a:gd name="T6" fmla="*/ 2214 w 2214"/>
                <a:gd name="T7" fmla="*/ 338 h 372"/>
                <a:gd name="T8" fmla="*/ 2181 w 2214"/>
                <a:gd name="T9" fmla="*/ 372 h 372"/>
                <a:gd name="T10" fmla="*/ 34 w 2214"/>
                <a:gd name="T11" fmla="*/ 372 h 372"/>
                <a:gd name="T12" fmla="*/ 0 w 2214"/>
                <a:gd name="T13" fmla="*/ 338 h 372"/>
                <a:gd name="T14" fmla="*/ 0 w 2214"/>
                <a:gd name="T15" fmla="*/ 34 h 372"/>
                <a:gd name="T16" fmla="*/ 34 w 2214"/>
                <a:gd name="T17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4" h="372">
                  <a:moveTo>
                    <a:pt x="34" y="0"/>
                  </a:moveTo>
                  <a:lnTo>
                    <a:pt x="2181" y="0"/>
                  </a:lnTo>
                  <a:cubicBezTo>
                    <a:pt x="2199" y="0"/>
                    <a:pt x="2214" y="15"/>
                    <a:pt x="2214" y="34"/>
                  </a:cubicBezTo>
                  <a:lnTo>
                    <a:pt x="2214" y="338"/>
                  </a:lnTo>
                  <a:cubicBezTo>
                    <a:pt x="2214" y="357"/>
                    <a:pt x="2199" y="372"/>
                    <a:pt x="2181" y="372"/>
                  </a:cubicBezTo>
                  <a:lnTo>
                    <a:pt x="34" y="372"/>
                  </a:lnTo>
                  <a:cubicBezTo>
                    <a:pt x="15" y="372"/>
                    <a:pt x="0" y="357"/>
                    <a:pt x="0" y="338"/>
                  </a:cubicBezTo>
                  <a:lnTo>
                    <a:pt x="0" y="34"/>
                  </a:lnTo>
                  <a:cubicBezTo>
                    <a:pt x="0" y="15"/>
                    <a:pt x="15" y="0"/>
                    <a:pt x="34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86" name="Rectangle 15"/>
            <p:cNvSpPr>
              <a:spLocks noChangeArrowheads="1"/>
            </p:cNvSpPr>
            <p:nvPr/>
          </p:nvSpPr>
          <p:spPr bwMode="auto">
            <a:xfrm>
              <a:off x="5508650" y="2967274"/>
              <a:ext cx="1706513" cy="317531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none" anchor="ctr"/>
            <a:lstStyle/>
            <a:p>
              <a:pPr algn="ctr"/>
              <a:r>
                <a:rPr lang="zh-CN" altLang="en-US" sz="1400" dirty="0" smtClean="0">
                  <a:solidFill>
                    <a:schemeClr val="accent2"/>
                  </a:solidFill>
                  <a:latin typeface="+mn-ea"/>
                  <a:ea typeface="+mn-ea"/>
                </a:rPr>
                <a:t>服务层</a:t>
              </a:r>
              <a:endParaRPr lang="zh-CN" altLang="en-US" sz="14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5" name="组合 86"/>
          <p:cNvGrpSpPr/>
          <p:nvPr/>
        </p:nvGrpSpPr>
        <p:grpSpPr>
          <a:xfrm>
            <a:off x="8501063" y="3436368"/>
            <a:ext cx="1833563" cy="317531"/>
            <a:chOff x="8778876" y="2960684"/>
            <a:chExt cx="1833563" cy="317531"/>
          </a:xfrm>
        </p:grpSpPr>
        <p:sp>
          <p:nvSpPr>
            <p:cNvPr id="88" name="Freeform 80"/>
            <p:cNvSpPr>
              <a:spLocks/>
            </p:cNvSpPr>
            <p:nvPr/>
          </p:nvSpPr>
          <p:spPr bwMode="auto">
            <a:xfrm>
              <a:off x="8778876" y="2968625"/>
              <a:ext cx="1833563" cy="307975"/>
            </a:xfrm>
            <a:custGeom>
              <a:avLst/>
              <a:gdLst>
                <a:gd name="T0" fmla="*/ 34 w 2214"/>
                <a:gd name="T1" fmla="*/ 0 h 372"/>
                <a:gd name="T2" fmla="*/ 2181 w 2214"/>
                <a:gd name="T3" fmla="*/ 0 h 372"/>
                <a:gd name="T4" fmla="*/ 2214 w 2214"/>
                <a:gd name="T5" fmla="*/ 34 h 372"/>
                <a:gd name="T6" fmla="*/ 2214 w 2214"/>
                <a:gd name="T7" fmla="*/ 338 h 372"/>
                <a:gd name="T8" fmla="*/ 2181 w 2214"/>
                <a:gd name="T9" fmla="*/ 372 h 372"/>
                <a:gd name="T10" fmla="*/ 34 w 2214"/>
                <a:gd name="T11" fmla="*/ 372 h 372"/>
                <a:gd name="T12" fmla="*/ 0 w 2214"/>
                <a:gd name="T13" fmla="*/ 338 h 372"/>
                <a:gd name="T14" fmla="*/ 0 w 2214"/>
                <a:gd name="T15" fmla="*/ 34 h 372"/>
                <a:gd name="T16" fmla="*/ 34 w 2214"/>
                <a:gd name="T17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4" h="372">
                  <a:moveTo>
                    <a:pt x="34" y="0"/>
                  </a:moveTo>
                  <a:lnTo>
                    <a:pt x="2181" y="0"/>
                  </a:lnTo>
                  <a:cubicBezTo>
                    <a:pt x="2199" y="0"/>
                    <a:pt x="2214" y="15"/>
                    <a:pt x="2214" y="34"/>
                  </a:cubicBezTo>
                  <a:lnTo>
                    <a:pt x="2214" y="338"/>
                  </a:lnTo>
                  <a:cubicBezTo>
                    <a:pt x="2214" y="357"/>
                    <a:pt x="2199" y="372"/>
                    <a:pt x="2181" y="372"/>
                  </a:cubicBezTo>
                  <a:lnTo>
                    <a:pt x="34" y="372"/>
                  </a:lnTo>
                  <a:cubicBezTo>
                    <a:pt x="15" y="372"/>
                    <a:pt x="0" y="357"/>
                    <a:pt x="0" y="338"/>
                  </a:cubicBezTo>
                  <a:lnTo>
                    <a:pt x="0" y="34"/>
                  </a:lnTo>
                  <a:cubicBezTo>
                    <a:pt x="0" y="15"/>
                    <a:pt x="15" y="0"/>
                    <a:pt x="34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89" name="Rectangle 15"/>
            <p:cNvSpPr>
              <a:spLocks noChangeArrowheads="1"/>
            </p:cNvSpPr>
            <p:nvPr/>
          </p:nvSpPr>
          <p:spPr bwMode="auto">
            <a:xfrm>
              <a:off x="8834249" y="2960684"/>
              <a:ext cx="1706513" cy="317531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none" anchor="ctr"/>
            <a:lstStyle/>
            <a:p>
              <a:pPr algn="ctr"/>
              <a:r>
                <a:rPr lang="zh-CN" altLang="en-US" sz="1400" dirty="0" smtClean="0">
                  <a:solidFill>
                    <a:schemeClr val="accent2"/>
                  </a:solidFill>
                  <a:latin typeface="+mn-ea"/>
                  <a:ea typeface="+mn-ea"/>
                </a:rPr>
                <a:t>存储层</a:t>
              </a:r>
              <a:endParaRPr lang="zh-CN" altLang="en-US" sz="14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8" name="组合 96"/>
          <p:cNvGrpSpPr/>
          <p:nvPr/>
        </p:nvGrpSpPr>
        <p:grpSpPr>
          <a:xfrm>
            <a:off x="1422370" y="3961834"/>
            <a:ext cx="400110" cy="939800"/>
            <a:chOff x="2599790" y="3494088"/>
            <a:chExt cx="400110" cy="939800"/>
          </a:xfrm>
          <a:solidFill>
            <a:schemeClr val="tx1"/>
          </a:solidFill>
        </p:grpSpPr>
        <p:sp>
          <p:nvSpPr>
            <p:cNvPr id="98" name="Freeform 84"/>
            <p:cNvSpPr>
              <a:spLocks/>
            </p:cNvSpPr>
            <p:nvPr/>
          </p:nvSpPr>
          <p:spPr bwMode="auto">
            <a:xfrm>
              <a:off x="2638426" y="3494088"/>
              <a:ext cx="307975" cy="939800"/>
            </a:xfrm>
            <a:custGeom>
              <a:avLst/>
              <a:gdLst>
                <a:gd name="T0" fmla="*/ 372 w 372"/>
                <a:gd name="T1" fmla="*/ 34 h 1135"/>
                <a:gd name="T2" fmla="*/ 372 w 372"/>
                <a:gd name="T3" fmla="*/ 1102 h 1135"/>
                <a:gd name="T4" fmla="*/ 338 w 372"/>
                <a:gd name="T5" fmla="*/ 1135 h 1135"/>
                <a:gd name="T6" fmla="*/ 34 w 372"/>
                <a:gd name="T7" fmla="*/ 1135 h 1135"/>
                <a:gd name="T8" fmla="*/ 0 w 372"/>
                <a:gd name="T9" fmla="*/ 1102 h 1135"/>
                <a:gd name="T10" fmla="*/ 0 w 372"/>
                <a:gd name="T11" fmla="*/ 34 h 1135"/>
                <a:gd name="T12" fmla="*/ 34 w 372"/>
                <a:gd name="T13" fmla="*/ 0 h 1135"/>
                <a:gd name="T14" fmla="*/ 338 w 372"/>
                <a:gd name="T15" fmla="*/ 0 h 1135"/>
                <a:gd name="T16" fmla="*/ 372 w 372"/>
                <a:gd name="T17" fmla="*/ 34 h 1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2" h="1135">
                  <a:moveTo>
                    <a:pt x="372" y="34"/>
                  </a:moveTo>
                  <a:lnTo>
                    <a:pt x="372" y="1102"/>
                  </a:lnTo>
                  <a:cubicBezTo>
                    <a:pt x="372" y="1120"/>
                    <a:pt x="357" y="1135"/>
                    <a:pt x="338" y="1135"/>
                  </a:cubicBezTo>
                  <a:lnTo>
                    <a:pt x="34" y="1135"/>
                  </a:lnTo>
                  <a:cubicBezTo>
                    <a:pt x="15" y="1135"/>
                    <a:pt x="0" y="1120"/>
                    <a:pt x="0" y="1102"/>
                  </a:cubicBezTo>
                  <a:lnTo>
                    <a:pt x="0" y="34"/>
                  </a:lnTo>
                  <a:cubicBezTo>
                    <a:pt x="0" y="16"/>
                    <a:pt x="15" y="0"/>
                    <a:pt x="34" y="0"/>
                  </a:cubicBezTo>
                  <a:lnTo>
                    <a:pt x="338" y="0"/>
                  </a:lnTo>
                  <a:cubicBezTo>
                    <a:pt x="357" y="0"/>
                    <a:pt x="372" y="16"/>
                    <a:pt x="372" y="3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2599790" y="3626306"/>
              <a:ext cx="400110" cy="80758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2"/>
                  </a:solidFill>
                  <a:latin typeface="+mn-ea"/>
                  <a:ea typeface="+mn-ea"/>
                </a:rPr>
                <a:t>监控统计</a:t>
              </a:r>
              <a:endParaRPr lang="zh-CN" altLang="en-US" sz="14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9" name="组合 99"/>
          <p:cNvGrpSpPr/>
          <p:nvPr/>
        </p:nvGrpSpPr>
        <p:grpSpPr>
          <a:xfrm>
            <a:off x="1862316" y="3961834"/>
            <a:ext cx="400110" cy="942697"/>
            <a:chOff x="3039736" y="3494088"/>
            <a:chExt cx="400110" cy="942697"/>
          </a:xfrm>
          <a:solidFill>
            <a:schemeClr val="tx1"/>
          </a:solidFill>
        </p:grpSpPr>
        <p:sp>
          <p:nvSpPr>
            <p:cNvPr id="101" name="Freeform 85"/>
            <p:cNvSpPr>
              <a:spLocks/>
            </p:cNvSpPr>
            <p:nvPr/>
          </p:nvSpPr>
          <p:spPr bwMode="auto">
            <a:xfrm>
              <a:off x="3098801" y="3494088"/>
              <a:ext cx="306388" cy="939800"/>
            </a:xfrm>
            <a:custGeom>
              <a:avLst/>
              <a:gdLst>
                <a:gd name="T0" fmla="*/ 371 w 371"/>
                <a:gd name="T1" fmla="*/ 34 h 1135"/>
                <a:gd name="T2" fmla="*/ 371 w 371"/>
                <a:gd name="T3" fmla="*/ 1102 h 1135"/>
                <a:gd name="T4" fmla="*/ 338 w 371"/>
                <a:gd name="T5" fmla="*/ 1135 h 1135"/>
                <a:gd name="T6" fmla="*/ 33 w 371"/>
                <a:gd name="T7" fmla="*/ 1135 h 1135"/>
                <a:gd name="T8" fmla="*/ 0 w 371"/>
                <a:gd name="T9" fmla="*/ 1102 h 1135"/>
                <a:gd name="T10" fmla="*/ 0 w 371"/>
                <a:gd name="T11" fmla="*/ 34 h 1135"/>
                <a:gd name="T12" fmla="*/ 33 w 371"/>
                <a:gd name="T13" fmla="*/ 0 h 1135"/>
                <a:gd name="T14" fmla="*/ 338 w 371"/>
                <a:gd name="T15" fmla="*/ 0 h 1135"/>
                <a:gd name="T16" fmla="*/ 371 w 371"/>
                <a:gd name="T17" fmla="*/ 34 h 1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1" h="1135">
                  <a:moveTo>
                    <a:pt x="371" y="34"/>
                  </a:moveTo>
                  <a:lnTo>
                    <a:pt x="371" y="1102"/>
                  </a:lnTo>
                  <a:cubicBezTo>
                    <a:pt x="371" y="1120"/>
                    <a:pt x="356" y="1135"/>
                    <a:pt x="338" y="1135"/>
                  </a:cubicBezTo>
                  <a:lnTo>
                    <a:pt x="33" y="1135"/>
                  </a:lnTo>
                  <a:cubicBezTo>
                    <a:pt x="15" y="1135"/>
                    <a:pt x="0" y="1120"/>
                    <a:pt x="0" y="1102"/>
                  </a:cubicBezTo>
                  <a:lnTo>
                    <a:pt x="0" y="34"/>
                  </a:lnTo>
                  <a:cubicBezTo>
                    <a:pt x="0" y="16"/>
                    <a:pt x="15" y="0"/>
                    <a:pt x="33" y="0"/>
                  </a:cubicBezTo>
                  <a:lnTo>
                    <a:pt x="338" y="0"/>
                  </a:lnTo>
                  <a:cubicBezTo>
                    <a:pt x="356" y="0"/>
                    <a:pt x="371" y="16"/>
                    <a:pt x="371" y="3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039736" y="3626307"/>
              <a:ext cx="400110" cy="81047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2"/>
                  </a:solidFill>
                  <a:latin typeface="+mn-ea"/>
                  <a:ea typeface="+mn-ea"/>
                </a:rPr>
                <a:t>数据中台</a:t>
              </a:r>
              <a:endParaRPr lang="zh-CN" altLang="en-US" sz="14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20" name="组合 102"/>
          <p:cNvGrpSpPr/>
          <p:nvPr/>
        </p:nvGrpSpPr>
        <p:grpSpPr>
          <a:xfrm>
            <a:off x="2310890" y="3961834"/>
            <a:ext cx="400110" cy="939800"/>
            <a:chOff x="3488310" y="3494088"/>
            <a:chExt cx="400110" cy="939800"/>
          </a:xfrm>
          <a:solidFill>
            <a:schemeClr val="tx1"/>
          </a:solidFill>
        </p:grpSpPr>
        <p:sp>
          <p:nvSpPr>
            <p:cNvPr id="104" name="Freeform 86"/>
            <p:cNvSpPr>
              <a:spLocks/>
            </p:cNvSpPr>
            <p:nvPr/>
          </p:nvSpPr>
          <p:spPr bwMode="auto">
            <a:xfrm>
              <a:off x="3524251" y="3494088"/>
              <a:ext cx="307975" cy="939800"/>
            </a:xfrm>
            <a:custGeom>
              <a:avLst/>
              <a:gdLst>
                <a:gd name="T0" fmla="*/ 372 w 372"/>
                <a:gd name="T1" fmla="*/ 34 h 1135"/>
                <a:gd name="T2" fmla="*/ 372 w 372"/>
                <a:gd name="T3" fmla="*/ 1102 h 1135"/>
                <a:gd name="T4" fmla="*/ 338 w 372"/>
                <a:gd name="T5" fmla="*/ 1135 h 1135"/>
                <a:gd name="T6" fmla="*/ 34 w 372"/>
                <a:gd name="T7" fmla="*/ 1135 h 1135"/>
                <a:gd name="T8" fmla="*/ 0 w 372"/>
                <a:gd name="T9" fmla="*/ 1102 h 1135"/>
                <a:gd name="T10" fmla="*/ 0 w 372"/>
                <a:gd name="T11" fmla="*/ 34 h 1135"/>
                <a:gd name="T12" fmla="*/ 34 w 372"/>
                <a:gd name="T13" fmla="*/ 0 h 1135"/>
                <a:gd name="T14" fmla="*/ 338 w 372"/>
                <a:gd name="T15" fmla="*/ 0 h 1135"/>
                <a:gd name="T16" fmla="*/ 372 w 372"/>
                <a:gd name="T17" fmla="*/ 34 h 1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2" h="1135">
                  <a:moveTo>
                    <a:pt x="372" y="34"/>
                  </a:moveTo>
                  <a:lnTo>
                    <a:pt x="372" y="1102"/>
                  </a:lnTo>
                  <a:cubicBezTo>
                    <a:pt x="372" y="1120"/>
                    <a:pt x="356" y="1135"/>
                    <a:pt x="338" y="1135"/>
                  </a:cubicBezTo>
                  <a:lnTo>
                    <a:pt x="34" y="1135"/>
                  </a:lnTo>
                  <a:cubicBezTo>
                    <a:pt x="15" y="1135"/>
                    <a:pt x="0" y="1120"/>
                    <a:pt x="0" y="1102"/>
                  </a:cubicBezTo>
                  <a:lnTo>
                    <a:pt x="0" y="34"/>
                  </a:lnTo>
                  <a:cubicBezTo>
                    <a:pt x="0" y="16"/>
                    <a:pt x="15" y="0"/>
                    <a:pt x="34" y="0"/>
                  </a:cubicBezTo>
                  <a:lnTo>
                    <a:pt x="338" y="0"/>
                  </a:lnTo>
                  <a:cubicBezTo>
                    <a:pt x="356" y="0"/>
                    <a:pt x="372" y="16"/>
                    <a:pt x="372" y="3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3488310" y="3626307"/>
              <a:ext cx="400110" cy="630942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2"/>
                  </a:solidFill>
                  <a:latin typeface="+mn-ea"/>
                  <a:ea typeface="+mn-ea"/>
                </a:rPr>
                <a:t>异步层</a:t>
              </a:r>
              <a:endParaRPr lang="zh-CN" altLang="en-US" sz="14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21" name="组合 105"/>
          <p:cNvGrpSpPr/>
          <p:nvPr/>
        </p:nvGrpSpPr>
        <p:grpSpPr>
          <a:xfrm>
            <a:off x="4582540" y="4165034"/>
            <a:ext cx="400110" cy="963459"/>
            <a:chOff x="4860353" y="3689350"/>
            <a:chExt cx="400110" cy="963459"/>
          </a:xfrm>
          <a:solidFill>
            <a:schemeClr val="tx1"/>
          </a:solidFill>
        </p:grpSpPr>
        <p:sp>
          <p:nvSpPr>
            <p:cNvPr id="107" name="Freeform 91"/>
            <p:cNvSpPr>
              <a:spLocks/>
            </p:cNvSpPr>
            <p:nvPr/>
          </p:nvSpPr>
          <p:spPr bwMode="auto">
            <a:xfrm>
              <a:off x="4886325" y="3689350"/>
              <a:ext cx="307975" cy="939800"/>
            </a:xfrm>
            <a:custGeom>
              <a:avLst/>
              <a:gdLst>
                <a:gd name="T0" fmla="*/ 372 w 372"/>
                <a:gd name="T1" fmla="*/ 33 h 1135"/>
                <a:gd name="T2" fmla="*/ 372 w 372"/>
                <a:gd name="T3" fmla="*/ 1101 h 1135"/>
                <a:gd name="T4" fmla="*/ 338 w 372"/>
                <a:gd name="T5" fmla="*/ 1135 h 1135"/>
                <a:gd name="T6" fmla="*/ 33 w 372"/>
                <a:gd name="T7" fmla="*/ 1135 h 1135"/>
                <a:gd name="T8" fmla="*/ 0 w 372"/>
                <a:gd name="T9" fmla="*/ 1101 h 1135"/>
                <a:gd name="T10" fmla="*/ 0 w 372"/>
                <a:gd name="T11" fmla="*/ 33 h 1135"/>
                <a:gd name="T12" fmla="*/ 33 w 372"/>
                <a:gd name="T13" fmla="*/ 0 h 1135"/>
                <a:gd name="T14" fmla="*/ 338 w 372"/>
                <a:gd name="T15" fmla="*/ 0 h 1135"/>
                <a:gd name="T16" fmla="*/ 372 w 372"/>
                <a:gd name="T17" fmla="*/ 33 h 1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2" h="1135">
                  <a:moveTo>
                    <a:pt x="372" y="33"/>
                  </a:moveTo>
                  <a:lnTo>
                    <a:pt x="372" y="1101"/>
                  </a:lnTo>
                  <a:cubicBezTo>
                    <a:pt x="372" y="1120"/>
                    <a:pt x="356" y="1135"/>
                    <a:pt x="338" y="1135"/>
                  </a:cubicBezTo>
                  <a:lnTo>
                    <a:pt x="33" y="1135"/>
                  </a:lnTo>
                  <a:cubicBezTo>
                    <a:pt x="15" y="1135"/>
                    <a:pt x="0" y="1120"/>
                    <a:pt x="0" y="1101"/>
                  </a:cubicBezTo>
                  <a:lnTo>
                    <a:pt x="0" y="33"/>
                  </a:lnTo>
                  <a:cubicBezTo>
                    <a:pt x="0" y="15"/>
                    <a:pt x="15" y="0"/>
                    <a:pt x="33" y="0"/>
                  </a:cubicBezTo>
                  <a:lnTo>
                    <a:pt x="338" y="0"/>
                  </a:lnTo>
                  <a:cubicBezTo>
                    <a:pt x="356" y="0"/>
                    <a:pt x="372" y="15"/>
                    <a:pt x="372" y="3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4860353" y="3744463"/>
              <a:ext cx="400110" cy="90834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2"/>
                  </a:solidFill>
                  <a:latin typeface="+mn-ea"/>
                  <a:ea typeface="+mn-ea"/>
                </a:rPr>
                <a:t>业务服务</a:t>
              </a:r>
              <a:endParaRPr lang="zh-CN" altLang="en-US" sz="14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22" name="组合 108"/>
          <p:cNvGrpSpPr/>
          <p:nvPr/>
        </p:nvGrpSpPr>
        <p:grpSpPr>
          <a:xfrm>
            <a:off x="7020972" y="4165034"/>
            <a:ext cx="400110" cy="939800"/>
            <a:chOff x="7298785" y="3689350"/>
            <a:chExt cx="400110" cy="939800"/>
          </a:xfrm>
          <a:solidFill>
            <a:schemeClr val="tx1"/>
          </a:solidFill>
        </p:grpSpPr>
        <p:sp>
          <p:nvSpPr>
            <p:cNvPr id="110" name="Freeform 92"/>
            <p:cNvSpPr>
              <a:spLocks/>
            </p:cNvSpPr>
            <p:nvPr/>
          </p:nvSpPr>
          <p:spPr bwMode="auto">
            <a:xfrm>
              <a:off x="7342188" y="3689350"/>
              <a:ext cx="307975" cy="939800"/>
            </a:xfrm>
            <a:custGeom>
              <a:avLst/>
              <a:gdLst>
                <a:gd name="T0" fmla="*/ 371 w 371"/>
                <a:gd name="T1" fmla="*/ 33 h 1135"/>
                <a:gd name="T2" fmla="*/ 371 w 371"/>
                <a:gd name="T3" fmla="*/ 1101 h 1135"/>
                <a:gd name="T4" fmla="*/ 338 w 371"/>
                <a:gd name="T5" fmla="*/ 1135 h 1135"/>
                <a:gd name="T6" fmla="*/ 33 w 371"/>
                <a:gd name="T7" fmla="*/ 1135 h 1135"/>
                <a:gd name="T8" fmla="*/ 0 w 371"/>
                <a:gd name="T9" fmla="*/ 1101 h 1135"/>
                <a:gd name="T10" fmla="*/ 0 w 371"/>
                <a:gd name="T11" fmla="*/ 33 h 1135"/>
                <a:gd name="T12" fmla="*/ 33 w 371"/>
                <a:gd name="T13" fmla="*/ 0 h 1135"/>
                <a:gd name="T14" fmla="*/ 338 w 371"/>
                <a:gd name="T15" fmla="*/ 0 h 1135"/>
                <a:gd name="T16" fmla="*/ 371 w 371"/>
                <a:gd name="T17" fmla="*/ 33 h 1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1" h="1135">
                  <a:moveTo>
                    <a:pt x="371" y="33"/>
                  </a:moveTo>
                  <a:lnTo>
                    <a:pt x="371" y="1101"/>
                  </a:lnTo>
                  <a:cubicBezTo>
                    <a:pt x="371" y="1120"/>
                    <a:pt x="356" y="1135"/>
                    <a:pt x="338" y="1135"/>
                  </a:cubicBezTo>
                  <a:lnTo>
                    <a:pt x="33" y="1135"/>
                  </a:lnTo>
                  <a:cubicBezTo>
                    <a:pt x="15" y="1135"/>
                    <a:pt x="0" y="1120"/>
                    <a:pt x="0" y="1101"/>
                  </a:cubicBezTo>
                  <a:lnTo>
                    <a:pt x="0" y="33"/>
                  </a:lnTo>
                  <a:cubicBezTo>
                    <a:pt x="0" y="15"/>
                    <a:pt x="15" y="0"/>
                    <a:pt x="33" y="0"/>
                  </a:cubicBezTo>
                  <a:lnTo>
                    <a:pt x="338" y="0"/>
                  </a:lnTo>
                  <a:cubicBezTo>
                    <a:pt x="356" y="0"/>
                    <a:pt x="371" y="15"/>
                    <a:pt x="371" y="3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7298785" y="3744463"/>
              <a:ext cx="400110" cy="810478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2"/>
                  </a:solidFill>
                  <a:latin typeface="+mn-ea"/>
                  <a:ea typeface="+mn-ea"/>
                </a:rPr>
                <a:t>通用服务</a:t>
              </a:r>
              <a:endParaRPr lang="zh-CN" altLang="en-US" sz="14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23" name="组合 111"/>
          <p:cNvGrpSpPr/>
          <p:nvPr/>
        </p:nvGrpSpPr>
        <p:grpSpPr>
          <a:xfrm>
            <a:off x="8523390" y="4138805"/>
            <a:ext cx="400110" cy="997780"/>
            <a:chOff x="8801203" y="3663121"/>
            <a:chExt cx="400110" cy="997780"/>
          </a:xfrm>
          <a:solidFill>
            <a:schemeClr val="tx1"/>
          </a:solidFill>
        </p:grpSpPr>
        <p:sp>
          <p:nvSpPr>
            <p:cNvPr id="113" name="Freeform 93"/>
            <p:cNvSpPr>
              <a:spLocks/>
            </p:cNvSpPr>
            <p:nvPr/>
          </p:nvSpPr>
          <p:spPr bwMode="auto">
            <a:xfrm>
              <a:off x="8842376" y="3690938"/>
              <a:ext cx="307975" cy="969963"/>
            </a:xfrm>
            <a:custGeom>
              <a:avLst/>
              <a:gdLst>
                <a:gd name="T0" fmla="*/ 371 w 371"/>
                <a:gd name="T1" fmla="*/ 34 h 1172"/>
                <a:gd name="T2" fmla="*/ 371 w 371"/>
                <a:gd name="T3" fmla="*/ 1139 h 1172"/>
                <a:gd name="T4" fmla="*/ 338 w 371"/>
                <a:gd name="T5" fmla="*/ 1172 h 1172"/>
                <a:gd name="T6" fmla="*/ 33 w 371"/>
                <a:gd name="T7" fmla="*/ 1172 h 1172"/>
                <a:gd name="T8" fmla="*/ 0 w 371"/>
                <a:gd name="T9" fmla="*/ 1139 h 1172"/>
                <a:gd name="T10" fmla="*/ 0 w 371"/>
                <a:gd name="T11" fmla="*/ 34 h 1172"/>
                <a:gd name="T12" fmla="*/ 33 w 371"/>
                <a:gd name="T13" fmla="*/ 0 h 1172"/>
                <a:gd name="T14" fmla="*/ 338 w 371"/>
                <a:gd name="T15" fmla="*/ 0 h 1172"/>
                <a:gd name="T16" fmla="*/ 371 w 371"/>
                <a:gd name="T17" fmla="*/ 3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1" h="1172">
                  <a:moveTo>
                    <a:pt x="371" y="34"/>
                  </a:moveTo>
                  <a:lnTo>
                    <a:pt x="371" y="1139"/>
                  </a:lnTo>
                  <a:cubicBezTo>
                    <a:pt x="371" y="1157"/>
                    <a:pt x="356" y="1172"/>
                    <a:pt x="338" y="1172"/>
                  </a:cubicBezTo>
                  <a:lnTo>
                    <a:pt x="33" y="1172"/>
                  </a:lnTo>
                  <a:cubicBezTo>
                    <a:pt x="15" y="1172"/>
                    <a:pt x="0" y="1157"/>
                    <a:pt x="0" y="1139"/>
                  </a:cubicBezTo>
                  <a:lnTo>
                    <a:pt x="0" y="34"/>
                  </a:lnTo>
                  <a:cubicBezTo>
                    <a:pt x="0" y="15"/>
                    <a:pt x="15" y="0"/>
                    <a:pt x="33" y="0"/>
                  </a:cubicBezTo>
                  <a:lnTo>
                    <a:pt x="338" y="0"/>
                  </a:lnTo>
                  <a:cubicBezTo>
                    <a:pt x="356" y="0"/>
                    <a:pt x="371" y="15"/>
                    <a:pt x="371" y="3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8801203" y="3663121"/>
              <a:ext cx="400110" cy="990015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2"/>
                  </a:solidFill>
                  <a:latin typeface="+mn-ea"/>
                  <a:ea typeface="+mn-ea"/>
                </a:rPr>
                <a:t>按服务分库</a:t>
              </a:r>
              <a:endParaRPr lang="zh-CN" altLang="en-US" sz="14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26" name="组合 114"/>
          <p:cNvGrpSpPr/>
          <p:nvPr/>
        </p:nvGrpSpPr>
        <p:grpSpPr>
          <a:xfrm>
            <a:off x="9231283" y="4138805"/>
            <a:ext cx="400110" cy="997780"/>
            <a:chOff x="9509096" y="3663121"/>
            <a:chExt cx="400110" cy="997780"/>
          </a:xfrm>
          <a:solidFill>
            <a:schemeClr val="tx1"/>
          </a:solidFill>
        </p:grpSpPr>
        <p:sp>
          <p:nvSpPr>
            <p:cNvPr id="116" name="Freeform 94"/>
            <p:cNvSpPr>
              <a:spLocks/>
            </p:cNvSpPr>
            <p:nvPr/>
          </p:nvSpPr>
          <p:spPr bwMode="auto">
            <a:xfrm>
              <a:off x="9545638" y="3690938"/>
              <a:ext cx="307975" cy="969963"/>
            </a:xfrm>
            <a:custGeom>
              <a:avLst/>
              <a:gdLst>
                <a:gd name="T0" fmla="*/ 371 w 371"/>
                <a:gd name="T1" fmla="*/ 34 h 1172"/>
                <a:gd name="T2" fmla="*/ 371 w 371"/>
                <a:gd name="T3" fmla="*/ 1139 h 1172"/>
                <a:gd name="T4" fmla="*/ 338 w 371"/>
                <a:gd name="T5" fmla="*/ 1172 h 1172"/>
                <a:gd name="T6" fmla="*/ 33 w 371"/>
                <a:gd name="T7" fmla="*/ 1172 h 1172"/>
                <a:gd name="T8" fmla="*/ 0 w 371"/>
                <a:gd name="T9" fmla="*/ 1139 h 1172"/>
                <a:gd name="T10" fmla="*/ 0 w 371"/>
                <a:gd name="T11" fmla="*/ 34 h 1172"/>
                <a:gd name="T12" fmla="*/ 33 w 371"/>
                <a:gd name="T13" fmla="*/ 0 h 1172"/>
                <a:gd name="T14" fmla="*/ 338 w 371"/>
                <a:gd name="T15" fmla="*/ 0 h 1172"/>
                <a:gd name="T16" fmla="*/ 371 w 371"/>
                <a:gd name="T17" fmla="*/ 3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1" h="1172">
                  <a:moveTo>
                    <a:pt x="371" y="34"/>
                  </a:moveTo>
                  <a:lnTo>
                    <a:pt x="371" y="1139"/>
                  </a:lnTo>
                  <a:cubicBezTo>
                    <a:pt x="371" y="1157"/>
                    <a:pt x="356" y="1172"/>
                    <a:pt x="338" y="1172"/>
                  </a:cubicBezTo>
                  <a:lnTo>
                    <a:pt x="33" y="1172"/>
                  </a:lnTo>
                  <a:cubicBezTo>
                    <a:pt x="15" y="1172"/>
                    <a:pt x="0" y="1157"/>
                    <a:pt x="0" y="1139"/>
                  </a:cubicBezTo>
                  <a:lnTo>
                    <a:pt x="0" y="34"/>
                  </a:lnTo>
                  <a:cubicBezTo>
                    <a:pt x="0" y="15"/>
                    <a:pt x="15" y="0"/>
                    <a:pt x="33" y="0"/>
                  </a:cubicBezTo>
                  <a:lnTo>
                    <a:pt x="338" y="0"/>
                  </a:lnTo>
                  <a:cubicBezTo>
                    <a:pt x="356" y="0"/>
                    <a:pt x="371" y="15"/>
                    <a:pt x="371" y="3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9509096" y="3663121"/>
              <a:ext cx="400110" cy="98968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2"/>
                  </a:solidFill>
                  <a:latin typeface="+mn-ea"/>
                  <a:ea typeface="+mn-ea"/>
                </a:rPr>
                <a:t>   缓存层</a:t>
              </a:r>
              <a:endParaRPr lang="zh-CN" altLang="en-US" sz="14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4" name="组合 117"/>
          <p:cNvGrpSpPr/>
          <p:nvPr/>
        </p:nvGrpSpPr>
        <p:grpSpPr>
          <a:xfrm>
            <a:off x="9869532" y="4138805"/>
            <a:ext cx="400110" cy="997780"/>
            <a:chOff x="10147345" y="3663121"/>
            <a:chExt cx="400110" cy="997780"/>
          </a:xfrm>
          <a:solidFill>
            <a:schemeClr val="tx1"/>
          </a:solidFill>
        </p:grpSpPr>
        <p:sp>
          <p:nvSpPr>
            <p:cNvPr id="119" name="Freeform 95"/>
            <p:cNvSpPr>
              <a:spLocks/>
            </p:cNvSpPr>
            <p:nvPr/>
          </p:nvSpPr>
          <p:spPr bwMode="auto">
            <a:xfrm>
              <a:off x="10190163" y="3690938"/>
              <a:ext cx="307975" cy="969963"/>
            </a:xfrm>
            <a:custGeom>
              <a:avLst/>
              <a:gdLst>
                <a:gd name="T0" fmla="*/ 372 w 372"/>
                <a:gd name="T1" fmla="*/ 34 h 1172"/>
                <a:gd name="T2" fmla="*/ 372 w 372"/>
                <a:gd name="T3" fmla="*/ 1139 h 1172"/>
                <a:gd name="T4" fmla="*/ 338 w 372"/>
                <a:gd name="T5" fmla="*/ 1172 h 1172"/>
                <a:gd name="T6" fmla="*/ 34 w 372"/>
                <a:gd name="T7" fmla="*/ 1172 h 1172"/>
                <a:gd name="T8" fmla="*/ 0 w 372"/>
                <a:gd name="T9" fmla="*/ 1139 h 1172"/>
                <a:gd name="T10" fmla="*/ 0 w 372"/>
                <a:gd name="T11" fmla="*/ 34 h 1172"/>
                <a:gd name="T12" fmla="*/ 34 w 372"/>
                <a:gd name="T13" fmla="*/ 0 h 1172"/>
                <a:gd name="T14" fmla="*/ 338 w 372"/>
                <a:gd name="T15" fmla="*/ 0 h 1172"/>
                <a:gd name="T16" fmla="*/ 372 w 372"/>
                <a:gd name="T17" fmla="*/ 3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2" h="1172">
                  <a:moveTo>
                    <a:pt x="372" y="34"/>
                  </a:moveTo>
                  <a:lnTo>
                    <a:pt x="372" y="1139"/>
                  </a:lnTo>
                  <a:cubicBezTo>
                    <a:pt x="372" y="1157"/>
                    <a:pt x="357" y="1172"/>
                    <a:pt x="338" y="1172"/>
                  </a:cubicBezTo>
                  <a:lnTo>
                    <a:pt x="34" y="1172"/>
                  </a:lnTo>
                  <a:cubicBezTo>
                    <a:pt x="15" y="1172"/>
                    <a:pt x="0" y="1157"/>
                    <a:pt x="0" y="1139"/>
                  </a:cubicBezTo>
                  <a:lnTo>
                    <a:pt x="0" y="34"/>
                  </a:lnTo>
                  <a:cubicBezTo>
                    <a:pt x="0" y="15"/>
                    <a:pt x="15" y="0"/>
                    <a:pt x="34" y="0"/>
                  </a:cubicBezTo>
                  <a:lnTo>
                    <a:pt x="338" y="0"/>
                  </a:lnTo>
                  <a:cubicBezTo>
                    <a:pt x="357" y="0"/>
                    <a:pt x="372" y="15"/>
                    <a:pt x="372" y="3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10147345" y="3663121"/>
              <a:ext cx="400110" cy="789640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accent2"/>
                  </a:solidFill>
                  <a:latin typeface="+mn-ea"/>
                  <a:ea typeface="+mn-ea"/>
                </a:rPr>
                <a:t>   搜索层</a:t>
              </a:r>
              <a:endParaRPr lang="zh-CN" altLang="en-US" sz="1400" dirty="0">
                <a:solidFill>
                  <a:schemeClr val="accent2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157" name="剪去同侧角的矩形 19"/>
          <p:cNvSpPr/>
          <p:nvPr/>
        </p:nvSpPr>
        <p:spPr bwMode="auto">
          <a:xfrm rot="10800000">
            <a:off x="481754" y="231569"/>
            <a:ext cx="2592289" cy="708962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8" name="矩形 157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9" name="矩形 158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29992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三 组建方案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575105" y="1231923"/>
            <a:ext cx="440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1 </a:t>
            </a:r>
            <a:r>
              <a:rPr lang="zh-CN" altLang="en-US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核心架构</a:t>
            </a:r>
            <a:endParaRPr lang="zh-CN" altLang="en-US" sz="3600" b="1" dirty="0">
              <a:solidFill>
                <a:schemeClr val="bg2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03389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剪去同侧角的矩形 19"/>
          <p:cNvSpPr/>
          <p:nvPr/>
        </p:nvSpPr>
        <p:spPr bwMode="auto">
          <a:xfrm rot="10800000">
            <a:off x="481754" y="225631"/>
            <a:ext cx="2592289" cy="714900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8" name="矩形 157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29992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三 组建方案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59" name="矩形 158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pic>
        <p:nvPicPr>
          <p:cNvPr id="1945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34085" y="447675"/>
            <a:ext cx="8334375" cy="5962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TextBox 31"/>
          <p:cNvSpPr txBox="1"/>
          <p:nvPr/>
        </p:nvSpPr>
        <p:spPr>
          <a:xfrm>
            <a:off x="575105" y="1231923"/>
            <a:ext cx="440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2 </a:t>
            </a:r>
            <a:r>
              <a:rPr lang="zh-CN" altLang="en-US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服务组建</a:t>
            </a:r>
            <a:endParaRPr lang="zh-CN" altLang="en-US" sz="3600" b="1" dirty="0">
              <a:solidFill>
                <a:schemeClr val="bg2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35983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剪去同侧角的矩形 19"/>
          <p:cNvSpPr/>
          <p:nvPr/>
        </p:nvSpPr>
        <p:spPr bwMode="auto">
          <a:xfrm rot="10800000">
            <a:off x="481754" y="225631"/>
            <a:ext cx="2592289" cy="714900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8" name="矩形 157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29992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三 组建方案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59" name="矩形 158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75105" y="1231923"/>
            <a:ext cx="440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3 </a:t>
            </a:r>
            <a:r>
              <a:rPr lang="zh-CN" altLang="en-US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技术标准化</a:t>
            </a:r>
            <a:endParaRPr lang="zh-CN" altLang="en-US" sz="3600" b="1" dirty="0">
              <a:solidFill>
                <a:schemeClr val="bg2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934649" y="2852936"/>
            <a:ext cx="8700235" cy="1482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 smtClean="0">
                <a:latin typeface="+mn-ea"/>
                <a:ea typeface="+mn-ea"/>
              </a:rPr>
              <a:t>提供掌酷技术开发团队使用的，可扩展、高可用、可持续交付的技术标准化流程。</a:t>
            </a:r>
            <a:endParaRPr lang="zh-CN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35983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剪去同侧角的矩形 19"/>
          <p:cNvSpPr/>
          <p:nvPr/>
        </p:nvSpPr>
        <p:spPr bwMode="auto">
          <a:xfrm rot="10800000">
            <a:off x="481754" y="225631"/>
            <a:ext cx="2592289" cy="714900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8" name="矩形 157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29992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三 组建方案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59" name="矩形 158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75105" y="1231923"/>
            <a:ext cx="440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3 </a:t>
            </a:r>
            <a:r>
              <a:rPr lang="zh-CN" altLang="en-US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技术标准化</a:t>
            </a:r>
            <a:endParaRPr lang="zh-CN" altLang="en-US" sz="3600" b="1" dirty="0">
              <a:solidFill>
                <a:schemeClr val="bg2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29829" y="1878254"/>
            <a:ext cx="1022513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、为前后端人员的技术选型提供统一的标准</a:t>
            </a:r>
            <a:r>
              <a:rPr lang="en-US" altLang="zh-CN" dirty="0" err="1" smtClean="0">
                <a:solidFill>
                  <a:schemeClr val="accent1"/>
                </a:solidFill>
                <a:latin typeface="+mn-ea"/>
                <a:ea typeface="+mn-ea"/>
              </a:rPr>
              <a:t>DevOps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，减少冲突，节省沟通成本，新人快速上手</a:t>
            </a:r>
          </a:p>
          <a:p>
            <a:pPr>
              <a:lnSpc>
                <a:spcPct val="200000"/>
              </a:lnSpc>
            </a:pP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2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、整合部门间重复性高，频繁调用的业务，提供一套可复用、高可用、高性能、高维护性、易扩展、弹性伸缩的解决方案，可以承载未来的亿级用户量</a:t>
            </a:r>
          </a:p>
          <a:p>
            <a:pPr>
              <a:lnSpc>
                <a:spcPct val="200000"/>
              </a:lnSpc>
            </a:pP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3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、接入系统的资源（应用、主体、公众号、小程序、微信号）将统一管理，方便查询，提升资源利用率，部门间、部门内易于协调</a:t>
            </a:r>
          </a:p>
          <a:p>
            <a:pPr>
              <a:lnSpc>
                <a:spcPct val="200000"/>
              </a:lnSpc>
            </a:pP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4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、统一</a:t>
            </a:r>
            <a:r>
              <a:rPr lang="en-US" altLang="zh-CN" dirty="0" err="1" smtClean="0">
                <a:solidFill>
                  <a:schemeClr val="accent1"/>
                </a:solidFill>
                <a:latin typeface="+mn-ea"/>
                <a:ea typeface="+mn-ea"/>
              </a:rPr>
              <a:t>api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接口文档，可读性强，易调试</a:t>
            </a:r>
          </a:p>
          <a:p>
            <a:pPr>
              <a:lnSpc>
                <a:spcPct val="200000"/>
              </a:lnSpc>
            </a:pP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5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、业务低耦合，降低单点故障影响，快速排错</a:t>
            </a:r>
          </a:p>
          <a:p>
            <a:pPr>
              <a:lnSpc>
                <a:spcPct val="200000"/>
              </a:lnSpc>
            </a:pP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6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、统一的数据中台，数据加工和沉淀，利于业务可持续发展，数据化运营</a:t>
            </a:r>
          </a:p>
        </p:txBody>
      </p:sp>
    </p:spTree>
    <p:extLst>
      <p:ext uri="{BB962C8B-B14F-4D97-AF65-F5344CB8AC3E}">
        <p14:creationId xmlns:p14="http://schemas.microsoft.com/office/powerpoint/2010/main" xmlns="" val="1735983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剪去同侧角的矩形 19"/>
          <p:cNvSpPr/>
          <p:nvPr/>
        </p:nvSpPr>
        <p:spPr bwMode="auto">
          <a:xfrm rot="10800000">
            <a:off x="481754" y="225631"/>
            <a:ext cx="2592289" cy="714900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8" name="矩形 157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29992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四 年度计划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59" name="矩形 158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75105" y="1231923"/>
            <a:ext cx="440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1 </a:t>
            </a:r>
            <a:r>
              <a:rPr lang="zh-CN" altLang="en-US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总体架构</a:t>
            </a:r>
            <a:endParaRPr lang="zh-CN" altLang="en-US" sz="3600" b="1" dirty="0">
              <a:solidFill>
                <a:schemeClr val="bg2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934649" y="2852936"/>
            <a:ext cx="8700235" cy="1474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 smtClean="0">
                <a:latin typeface="+mn-ea"/>
                <a:ea typeface="+mn-ea"/>
              </a:rPr>
              <a:t>计划用一年时间组建完成，到</a:t>
            </a:r>
            <a:r>
              <a:rPr lang="en-US" altLang="zh-CN" sz="3200" dirty="0" smtClean="0">
                <a:latin typeface="+mn-ea"/>
                <a:ea typeface="+mn-ea"/>
              </a:rPr>
              <a:t>2021</a:t>
            </a:r>
            <a:r>
              <a:rPr lang="zh-CN" altLang="en-US" sz="3200" dirty="0" smtClean="0">
                <a:latin typeface="+mn-ea"/>
                <a:ea typeface="+mn-ea"/>
              </a:rPr>
              <a:t>年春节前可承载十亿级</a:t>
            </a:r>
            <a:r>
              <a:rPr lang="en-US" altLang="zh-CN" sz="3200" dirty="0" smtClean="0">
                <a:latin typeface="+mn-ea"/>
                <a:ea typeface="+mn-ea"/>
              </a:rPr>
              <a:t>PV/</a:t>
            </a:r>
            <a:r>
              <a:rPr lang="zh-CN" altLang="en-US" sz="3200" dirty="0" smtClean="0">
                <a:latin typeface="+mn-ea"/>
                <a:ea typeface="+mn-ea"/>
              </a:rPr>
              <a:t>日。</a:t>
            </a:r>
          </a:p>
        </p:txBody>
      </p:sp>
    </p:spTree>
    <p:extLst>
      <p:ext uri="{BB962C8B-B14F-4D97-AF65-F5344CB8AC3E}">
        <p14:creationId xmlns:p14="http://schemas.microsoft.com/office/powerpoint/2010/main" xmlns="" val="1735983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剪去同侧角的矩形 19"/>
          <p:cNvSpPr/>
          <p:nvPr/>
        </p:nvSpPr>
        <p:spPr bwMode="auto">
          <a:xfrm rot="10800000">
            <a:off x="481754" y="225631"/>
            <a:ext cx="2592289" cy="714900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8" name="矩形 157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29992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四 年度计划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59" name="矩形 158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75105" y="1231923"/>
            <a:ext cx="4407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2 </a:t>
            </a:r>
            <a:r>
              <a:rPr lang="zh-CN" altLang="en-US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人才计划</a:t>
            </a:r>
            <a:endParaRPr lang="zh-CN" altLang="en-US" sz="3600" b="1" dirty="0">
              <a:solidFill>
                <a:schemeClr val="bg2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934649" y="2852936"/>
            <a:ext cx="8700235" cy="1482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 smtClean="0">
                <a:latin typeface="+mn-ea"/>
                <a:ea typeface="+mn-ea"/>
              </a:rPr>
              <a:t>为企业持续培养技术人才，提升企业核心竞争力，提升个人价值实现</a:t>
            </a:r>
          </a:p>
        </p:txBody>
      </p:sp>
    </p:spTree>
    <p:extLst>
      <p:ext uri="{BB962C8B-B14F-4D97-AF65-F5344CB8AC3E}">
        <p14:creationId xmlns:p14="http://schemas.microsoft.com/office/powerpoint/2010/main" xmlns="" val="1735983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剪去同侧角的矩形 19"/>
          <p:cNvSpPr/>
          <p:nvPr/>
        </p:nvSpPr>
        <p:spPr bwMode="auto">
          <a:xfrm rot="10800000">
            <a:off x="481754" y="237505"/>
            <a:ext cx="2592289" cy="703025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9" name="矩形 48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99847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五 分阶段目标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51" name="矩形 50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99847" y="3621608"/>
            <a:ext cx="2170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五个阶段</a:t>
            </a:r>
            <a:endParaRPr lang="zh-CN" altLang="en-US" sz="3600" b="1" dirty="0">
              <a:solidFill>
                <a:schemeClr val="bg2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3146056" y="859228"/>
            <a:ext cx="3528394" cy="520741"/>
            <a:chOff x="7085760" y="3652463"/>
            <a:chExt cx="2954211" cy="520741"/>
          </a:xfrm>
        </p:grpSpPr>
        <p:sp>
          <p:nvSpPr>
            <p:cNvPr id="46" name="Pentagon 426"/>
            <p:cNvSpPr/>
            <p:nvPr/>
          </p:nvSpPr>
          <p:spPr bwMode="auto">
            <a:xfrm>
              <a:off x="7573888" y="3652463"/>
              <a:ext cx="2466083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47" name="Round Same Side Corner Rectangle 427"/>
            <p:cNvSpPr/>
            <p:nvPr/>
          </p:nvSpPr>
          <p:spPr bwMode="auto">
            <a:xfrm rot="16200000">
              <a:off x="7077700" y="3674661"/>
              <a:ext cx="506603" cy="49048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52" name="Rectangle 1436"/>
            <p:cNvSpPr>
              <a:spLocks noChangeArrowheads="1"/>
            </p:cNvSpPr>
            <p:nvPr/>
          </p:nvSpPr>
          <p:spPr bwMode="auto">
            <a:xfrm>
              <a:off x="7174385" y="3729417"/>
              <a:ext cx="31098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>
                  <a:solidFill>
                    <a:srgbClr val="F2F2F2"/>
                  </a:solidFill>
                  <a:cs typeface="Arial" pitchFamily="34" charset="0"/>
                </a:rPr>
                <a:t>01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685340" y="3711600"/>
              <a:ext cx="2354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2019.12.1 - 2019.12.22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3146054" y="3032449"/>
            <a:ext cx="2954210" cy="518382"/>
            <a:chOff x="7085761" y="4957989"/>
            <a:chExt cx="2954210" cy="518382"/>
          </a:xfrm>
        </p:grpSpPr>
        <p:sp>
          <p:nvSpPr>
            <p:cNvPr id="57" name="Pentagon 438"/>
            <p:cNvSpPr/>
            <p:nvPr/>
          </p:nvSpPr>
          <p:spPr bwMode="auto">
            <a:xfrm>
              <a:off x="7573888" y="4957989"/>
              <a:ext cx="2466083" cy="516026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58" name="Round Same Side Corner Rectangle 439"/>
            <p:cNvSpPr/>
            <p:nvPr/>
          </p:nvSpPr>
          <p:spPr bwMode="auto">
            <a:xfrm rot="16200000">
              <a:off x="7075344" y="4975473"/>
              <a:ext cx="511315" cy="490482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59" name="Rectangle 1436"/>
            <p:cNvSpPr>
              <a:spLocks noChangeArrowheads="1"/>
            </p:cNvSpPr>
            <p:nvPr/>
          </p:nvSpPr>
          <p:spPr bwMode="auto">
            <a:xfrm>
              <a:off x="7193236" y="5031336"/>
              <a:ext cx="31098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03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7801878" y="5015947"/>
              <a:ext cx="1965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2020.2 - 2020.4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3146057" y="1926866"/>
            <a:ext cx="3528393" cy="520741"/>
            <a:chOff x="7085760" y="4309917"/>
            <a:chExt cx="2954211" cy="520741"/>
          </a:xfrm>
        </p:grpSpPr>
        <p:sp>
          <p:nvSpPr>
            <p:cNvPr id="62" name="Pentagon 426"/>
            <p:cNvSpPr/>
            <p:nvPr/>
          </p:nvSpPr>
          <p:spPr bwMode="auto">
            <a:xfrm>
              <a:off x="7573888" y="4309917"/>
              <a:ext cx="2466083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63" name="Round Same Side Corner Rectangle 427"/>
            <p:cNvSpPr/>
            <p:nvPr/>
          </p:nvSpPr>
          <p:spPr bwMode="auto">
            <a:xfrm rot="16200000">
              <a:off x="7077700" y="4332115"/>
              <a:ext cx="506603" cy="49048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69" name="Rectangle 1436"/>
            <p:cNvSpPr>
              <a:spLocks noChangeArrowheads="1"/>
            </p:cNvSpPr>
            <p:nvPr/>
          </p:nvSpPr>
          <p:spPr bwMode="auto">
            <a:xfrm>
              <a:off x="7174385" y="4386871"/>
              <a:ext cx="31098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02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7685340" y="4369054"/>
              <a:ext cx="2354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2019.12.23 - 2020.2.16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71" name="Oval 17"/>
          <p:cNvSpPr/>
          <p:nvPr/>
        </p:nvSpPr>
        <p:spPr>
          <a:xfrm>
            <a:off x="713085" y="2017306"/>
            <a:ext cx="1438275" cy="1438275"/>
          </a:xfrm>
          <a:prstGeom prst="ellipse">
            <a:avLst/>
          </a:prstGeom>
          <a:noFill/>
          <a:ln w="38100" cmpd="sng">
            <a:solidFill>
              <a:schemeClr val="accent4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zh-CN" sz="2400">
              <a:solidFill>
                <a:srgbClr val="FFFFFF"/>
              </a:solidFill>
            </a:endParaRPr>
          </a:p>
        </p:txBody>
      </p:sp>
      <p:sp>
        <p:nvSpPr>
          <p:cNvPr id="72" name="Oval 67"/>
          <p:cNvSpPr/>
          <p:nvPr/>
        </p:nvSpPr>
        <p:spPr>
          <a:xfrm>
            <a:off x="625773" y="1931581"/>
            <a:ext cx="1620837" cy="1619250"/>
          </a:xfrm>
          <a:prstGeom prst="ellipse">
            <a:avLst/>
          </a:prstGeom>
          <a:noFill/>
          <a:ln w="63500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zh-CN" sz="2400">
              <a:solidFill>
                <a:srgbClr val="FFFFFF"/>
              </a:solidFill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3146055" y="4143720"/>
            <a:ext cx="2954211" cy="520741"/>
            <a:chOff x="7085760" y="3652463"/>
            <a:chExt cx="2954211" cy="520741"/>
          </a:xfrm>
        </p:grpSpPr>
        <p:sp>
          <p:nvSpPr>
            <p:cNvPr id="74" name="Pentagon 426"/>
            <p:cNvSpPr/>
            <p:nvPr/>
          </p:nvSpPr>
          <p:spPr bwMode="auto">
            <a:xfrm>
              <a:off x="7573888" y="3652463"/>
              <a:ext cx="2466083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75" name="Round Same Side Corner Rectangle 427"/>
            <p:cNvSpPr/>
            <p:nvPr/>
          </p:nvSpPr>
          <p:spPr bwMode="auto">
            <a:xfrm rot="16200000">
              <a:off x="7077700" y="3674661"/>
              <a:ext cx="506603" cy="49048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76" name="Rectangle 1436"/>
            <p:cNvSpPr>
              <a:spLocks noChangeArrowheads="1"/>
            </p:cNvSpPr>
            <p:nvPr/>
          </p:nvSpPr>
          <p:spPr bwMode="auto">
            <a:xfrm>
              <a:off x="7174385" y="3729417"/>
              <a:ext cx="31098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04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7801878" y="3711600"/>
              <a:ext cx="1965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2020.5 - 2020.8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3146053" y="5329607"/>
            <a:ext cx="2954211" cy="520741"/>
            <a:chOff x="7085760" y="4309917"/>
            <a:chExt cx="2954211" cy="520741"/>
          </a:xfrm>
        </p:grpSpPr>
        <p:sp>
          <p:nvSpPr>
            <p:cNvPr id="79" name="Pentagon 426"/>
            <p:cNvSpPr/>
            <p:nvPr/>
          </p:nvSpPr>
          <p:spPr bwMode="auto">
            <a:xfrm>
              <a:off x="7573888" y="4309917"/>
              <a:ext cx="2466083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80" name="Round Same Side Corner Rectangle 427"/>
            <p:cNvSpPr/>
            <p:nvPr/>
          </p:nvSpPr>
          <p:spPr bwMode="auto">
            <a:xfrm rot="16200000">
              <a:off x="7077700" y="4332115"/>
              <a:ext cx="506603" cy="49048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81" name="Rectangle 1436"/>
            <p:cNvSpPr>
              <a:spLocks noChangeArrowheads="1"/>
            </p:cNvSpPr>
            <p:nvPr/>
          </p:nvSpPr>
          <p:spPr bwMode="auto">
            <a:xfrm>
              <a:off x="7174385" y="4386871"/>
              <a:ext cx="31098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05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801878" y="4369054"/>
              <a:ext cx="1965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2020.9 - 2021.1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83" name="Freeform 13"/>
          <p:cNvSpPr>
            <a:spLocks noEditPoints="1"/>
          </p:cNvSpPr>
          <p:nvPr/>
        </p:nvSpPr>
        <p:spPr bwMode="auto">
          <a:xfrm>
            <a:off x="1102114" y="2329956"/>
            <a:ext cx="743601" cy="800121"/>
          </a:xfrm>
          <a:custGeom>
            <a:avLst/>
            <a:gdLst>
              <a:gd name="T0" fmla="*/ 255 w 847"/>
              <a:gd name="T1" fmla="*/ 138 h 903"/>
              <a:gd name="T2" fmla="*/ 555 w 847"/>
              <a:gd name="T3" fmla="*/ 100 h 903"/>
              <a:gd name="T4" fmla="*/ 448 w 847"/>
              <a:gd name="T5" fmla="*/ 61 h 903"/>
              <a:gd name="T6" fmla="*/ 324 w 847"/>
              <a:gd name="T7" fmla="*/ 61 h 903"/>
              <a:gd name="T8" fmla="*/ 217 w 847"/>
              <a:gd name="T9" fmla="*/ 100 h 903"/>
              <a:gd name="T10" fmla="*/ 697 w 847"/>
              <a:gd name="T11" fmla="*/ 782 h 903"/>
              <a:gd name="T12" fmla="*/ 709 w 847"/>
              <a:gd name="T13" fmla="*/ 755 h 903"/>
              <a:gd name="T14" fmla="*/ 660 w 847"/>
              <a:gd name="T15" fmla="*/ 586 h 903"/>
              <a:gd name="T16" fmla="*/ 629 w 847"/>
              <a:gd name="T17" fmla="*/ 586 h 903"/>
              <a:gd name="T18" fmla="*/ 629 w 847"/>
              <a:gd name="T19" fmla="*/ 716 h 903"/>
              <a:gd name="T20" fmla="*/ 630 w 847"/>
              <a:gd name="T21" fmla="*/ 719 h 903"/>
              <a:gd name="T22" fmla="*/ 631 w 847"/>
              <a:gd name="T23" fmla="*/ 722 h 903"/>
              <a:gd name="T24" fmla="*/ 633 w 847"/>
              <a:gd name="T25" fmla="*/ 724 h 903"/>
              <a:gd name="T26" fmla="*/ 807 w 847"/>
              <a:gd name="T27" fmla="*/ 596 h 903"/>
              <a:gd name="T28" fmla="*/ 644 w 847"/>
              <a:gd name="T29" fmla="*/ 510 h 903"/>
              <a:gd name="T30" fmla="*/ 607 w 847"/>
              <a:gd name="T31" fmla="*/ 899 h 903"/>
              <a:gd name="T32" fmla="*/ 837 w 847"/>
              <a:gd name="T33" fmla="*/ 743 h 903"/>
              <a:gd name="T34" fmla="*/ 808 w 847"/>
              <a:gd name="T35" fmla="*/ 737 h 903"/>
              <a:gd name="T36" fmla="*/ 645 w 847"/>
              <a:gd name="T37" fmla="*/ 872 h 903"/>
              <a:gd name="T38" fmla="*/ 481 w 847"/>
              <a:gd name="T39" fmla="*/ 675 h 903"/>
              <a:gd name="T40" fmla="*/ 676 w 847"/>
              <a:gd name="T41" fmla="*/ 543 h 903"/>
              <a:gd name="T42" fmla="*/ 808 w 847"/>
              <a:gd name="T43" fmla="*/ 737 h 903"/>
              <a:gd name="T44" fmla="*/ 284 w 847"/>
              <a:gd name="T45" fmla="*/ 736 h 903"/>
              <a:gd name="T46" fmla="*/ 485 w 847"/>
              <a:gd name="T47" fmla="*/ 536 h 903"/>
              <a:gd name="T48" fmla="*/ 526 w 847"/>
              <a:gd name="T49" fmla="*/ 505 h 903"/>
              <a:gd name="T50" fmla="*/ 732 w 847"/>
              <a:gd name="T51" fmla="*/ 306 h 903"/>
              <a:gd name="T52" fmla="*/ 740 w 847"/>
              <a:gd name="T53" fmla="*/ 494 h 903"/>
              <a:gd name="T54" fmla="*/ 772 w 847"/>
              <a:gd name="T55" fmla="*/ 505 h 903"/>
              <a:gd name="T56" fmla="*/ 772 w 847"/>
              <a:gd name="T57" fmla="*/ 208 h 903"/>
              <a:gd name="T58" fmla="*/ 40 w 847"/>
              <a:gd name="T59" fmla="*/ 167 h 903"/>
              <a:gd name="T60" fmla="*/ 0 w 847"/>
              <a:gd name="T61" fmla="*/ 314 h 903"/>
              <a:gd name="T62" fmla="*/ 0 w 847"/>
              <a:gd name="T63" fmla="*/ 536 h 903"/>
              <a:gd name="T64" fmla="*/ 0 w 847"/>
              <a:gd name="T65" fmla="*/ 751 h 903"/>
              <a:gd name="T66" fmla="*/ 427 w 847"/>
              <a:gd name="T67" fmla="*/ 791 h 903"/>
              <a:gd name="T68" fmla="*/ 32 w 847"/>
              <a:gd name="T69" fmla="*/ 314 h 903"/>
              <a:gd name="T70" fmla="*/ 40 w 847"/>
              <a:gd name="T71" fmla="*/ 306 h 903"/>
              <a:gd name="T72" fmla="*/ 252 w 847"/>
              <a:gd name="T73" fmla="*/ 505 h 903"/>
              <a:gd name="T74" fmla="*/ 32 w 847"/>
              <a:gd name="T75" fmla="*/ 314 h 903"/>
              <a:gd name="T76" fmla="*/ 252 w 847"/>
              <a:gd name="T77" fmla="*/ 536 h 903"/>
              <a:gd name="T78" fmla="*/ 40 w 847"/>
              <a:gd name="T79" fmla="*/ 736 h 903"/>
              <a:gd name="T80" fmla="*/ 32 w 847"/>
              <a:gd name="T81" fmla="*/ 536 h 903"/>
              <a:gd name="T82" fmla="*/ 284 w 847"/>
              <a:gd name="T83" fmla="*/ 505 h 903"/>
              <a:gd name="T84" fmla="*/ 284 w 847"/>
              <a:gd name="T85" fmla="*/ 306 h 903"/>
              <a:gd name="T86" fmla="*/ 495 w 847"/>
              <a:gd name="T87" fmla="*/ 505 h 903"/>
              <a:gd name="T88" fmla="*/ 511 w 847"/>
              <a:gd name="T89" fmla="*/ 207 h 903"/>
              <a:gd name="T90" fmla="*/ 538 w 847"/>
              <a:gd name="T91" fmla="*/ 235 h 903"/>
              <a:gd name="T92" fmla="*/ 483 w 847"/>
              <a:gd name="T93" fmla="*/ 235 h 903"/>
              <a:gd name="T94" fmla="*/ 268 w 847"/>
              <a:gd name="T95" fmla="*/ 207 h 903"/>
              <a:gd name="T96" fmla="*/ 295 w 847"/>
              <a:gd name="T97" fmla="*/ 235 h 903"/>
              <a:gd name="T98" fmla="*/ 241 w 847"/>
              <a:gd name="T99" fmla="*/ 235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47" h="903">
                <a:moveTo>
                  <a:pt x="217" y="100"/>
                </a:moveTo>
                <a:cubicBezTo>
                  <a:pt x="217" y="121"/>
                  <a:pt x="234" y="138"/>
                  <a:pt x="255" y="138"/>
                </a:cubicBezTo>
                <a:lnTo>
                  <a:pt x="517" y="138"/>
                </a:lnTo>
                <a:cubicBezTo>
                  <a:pt x="538" y="138"/>
                  <a:pt x="555" y="121"/>
                  <a:pt x="555" y="100"/>
                </a:cubicBezTo>
                <a:cubicBezTo>
                  <a:pt x="555" y="79"/>
                  <a:pt x="538" y="61"/>
                  <a:pt x="517" y="61"/>
                </a:cubicBezTo>
                <a:lnTo>
                  <a:pt x="448" y="61"/>
                </a:lnTo>
                <a:cubicBezTo>
                  <a:pt x="448" y="27"/>
                  <a:pt x="420" y="0"/>
                  <a:pt x="386" y="0"/>
                </a:cubicBezTo>
                <a:cubicBezTo>
                  <a:pt x="352" y="0"/>
                  <a:pt x="324" y="27"/>
                  <a:pt x="324" y="61"/>
                </a:cubicBezTo>
                <a:lnTo>
                  <a:pt x="255" y="61"/>
                </a:lnTo>
                <a:cubicBezTo>
                  <a:pt x="234" y="61"/>
                  <a:pt x="217" y="79"/>
                  <a:pt x="217" y="100"/>
                </a:cubicBezTo>
                <a:close/>
                <a:moveTo>
                  <a:pt x="686" y="777"/>
                </a:moveTo>
                <a:cubicBezTo>
                  <a:pt x="689" y="780"/>
                  <a:pt x="693" y="782"/>
                  <a:pt x="697" y="782"/>
                </a:cubicBezTo>
                <a:cubicBezTo>
                  <a:pt x="702" y="782"/>
                  <a:pt x="706" y="780"/>
                  <a:pt x="709" y="777"/>
                </a:cubicBezTo>
                <a:cubicBezTo>
                  <a:pt x="715" y="771"/>
                  <a:pt x="715" y="761"/>
                  <a:pt x="709" y="755"/>
                </a:cubicBezTo>
                <a:lnTo>
                  <a:pt x="660" y="706"/>
                </a:lnTo>
                <a:lnTo>
                  <a:pt x="660" y="586"/>
                </a:lnTo>
                <a:cubicBezTo>
                  <a:pt x="660" y="577"/>
                  <a:pt x="653" y="570"/>
                  <a:pt x="644" y="570"/>
                </a:cubicBezTo>
                <a:cubicBezTo>
                  <a:pt x="636" y="570"/>
                  <a:pt x="629" y="577"/>
                  <a:pt x="629" y="586"/>
                </a:cubicBezTo>
                <a:lnTo>
                  <a:pt x="629" y="713"/>
                </a:lnTo>
                <a:cubicBezTo>
                  <a:pt x="629" y="714"/>
                  <a:pt x="629" y="715"/>
                  <a:pt x="629" y="716"/>
                </a:cubicBezTo>
                <a:cubicBezTo>
                  <a:pt x="629" y="716"/>
                  <a:pt x="629" y="717"/>
                  <a:pt x="629" y="717"/>
                </a:cubicBezTo>
                <a:cubicBezTo>
                  <a:pt x="629" y="718"/>
                  <a:pt x="630" y="718"/>
                  <a:pt x="630" y="719"/>
                </a:cubicBezTo>
                <a:cubicBezTo>
                  <a:pt x="630" y="719"/>
                  <a:pt x="630" y="720"/>
                  <a:pt x="631" y="720"/>
                </a:cubicBezTo>
                <a:cubicBezTo>
                  <a:pt x="631" y="721"/>
                  <a:pt x="631" y="721"/>
                  <a:pt x="631" y="722"/>
                </a:cubicBezTo>
                <a:cubicBezTo>
                  <a:pt x="632" y="722"/>
                  <a:pt x="632" y="723"/>
                  <a:pt x="633" y="724"/>
                </a:cubicBezTo>
                <a:cubicBezTo>
                  <a:pt x="633" y="724"/>
                  <a:pt x="633" y="724"/>
                  <a:pt x="633" y="724"/>
                </a:cubicBezTo>
                <a:lnTo>
                  <a:pt x="686" y="777"/>
                </a:lnTo>
                <a:close/>
                <a:moveTo>
                  <a:pt x="807" y="596"/>
                </a:moveTo>
                <a:cubicBezTo>
                  <a:pt x="777" y="552"/>
                  <a:pt x="733" y="523"/>
                  <a:pt x="681" y="513"/>
                </a:cubicBezTo>
                <a:cubicBezTo>
                  <a:pt x="669" y="511"/>
                  <a:pt x="657" y="510"/>
                  <a:pt x="644" y="510"/>
                </a:cubicBezTo>
                <a:cubicBezTo>
                  <a:pt x="550" y="510"/>
                  <a:pt x="469" y="577"/>
                  <a:pt x="451" y="669"/>
                </a:cubicBezTo>
                <a:cubicBezTo>
                  <a:pt x="431" y="776"/>
                  <a:pt x="501" y="879"/>
                  <a:pt x="607" y="899"/>
                </a:cubicBezTo>
                <a:cubicBezTo>
                  <a:pt x="620" y="902"/>
                  <a:pt x="632" y="903"/>
                  <a:pt x="645" y="903"/>
                </a:cubicBezTo>
                <a:cubicBezTo>
                  <a:pt x="739" y="903"/>
                  <a:pt x="820" y="836"/>
                  <a:pt x="837" y="743"/>
                </a:cubicBezTo>
                <a:cubicBezTo>
                  <a:pt x="847" y="692"/>
                  <a:pt x="836" y="639"/>
                  <a:pt x="807" y="596"/>
                </a:cubicBezTo>
                <a:close/>
                <a:moveTo>
                  <a:pt x="808" y="737"/>
                </a:moveTo>
                <a:lnTo>
                  <a:pt x="808" y="737"/>
                </a:lnTo>
                <a:cubicBezTo>
                  <a:pt x="793" y="816"/>
                  <a:pt x="724" y="872"/>
                  <a:pt x="645" y="872"/>
                </a:cubicBezTo>
                <a:cubicBezTo>
                  <a:pt x="634" y="872"/>
                  <a:pt x="624" y="871"/>
                  <a:pt x="613" y="869"/>
                </a:cubicBezTo>
                <a:cubicBezTo>
                  <a:pt x="523" y="852"/>
                  <a:pt x="464" y="765"/>
                  <a:pt x="481" y="675"/>
                </a:cubicBezTo>
                <a:cubicBezTo>
                  <a:pt x="496" y="597"/>
                  <a:pt x="565" y="540"/>
                  <a:pt x="644" y="540"/>
                </a:cubicBezTo>
                <a:cubicBezTo>
                  <a:pt x="655" y="540"/>
                  <a:pt x="665" y="541"/>
                  <a:pt x="676" y="543"/>
                </a:cubicBezTo>
                <a:cubicBezTo>
                  <a:pt x="719" y="551"/>
                  <a:pt x="757" y="576"/>
                  <a:pt x="782" y="613"/>
                </a:cubicBezTo>
                <a:cubicBezTo>
                  <a:pt x="807" y="650"/>
                  <a:pt x="816" y="694"/>
                  <a:pt x="808" y="737"/>
                </a:cubicBezTo>
                <a:close/>
                <a:moveTo>
                  <a:pt x="413" y="736"/>
                </a:moveTo>
                <a:lnTo>
                  <a:pt x="284" y="736"/>
                </a:lnTo>
                <a:lnTo>
                  <a:pt x="284" y="536"/>
                </a:lnTo>
                <a:lnTo>
                  <a:pt x="485" y="536"/>
                </a:lnTo>
                <a:cubicBezTo>
                  <a:pt x="497" y="524"/>
                  <a:pt x="512" y="514"/>
                  <a:pt x="527" y="505"/>
                </a:cubicBezTo>
                <a:lnTo>
                  <a:pt x="526" y="505"/>
                </a:lnTo>
                <a:lnTo>
                  <a:pt x="526" y="306"/>
                </a:lnTo>
                <a:lnTo>
                  <a:pt x="732" y="306"/>
                </a:lnTo>
                <a:cubicBezTo>
                  <a:pt x="736" y="306"/>
                  <a:pt x="740" y="309"/>
                  <a:pt x="740" y="314"/>
                </a:cubicBezTo>
                <a:lnTo>
                  <a:pt x="740" y="494"/>
                </a:lnTo>
                <a:cubicBezTo>
                  <a:pt x="751" y="499"/>
                  <a:pt x="762" y="505"/>
                  <a:pt x="772" y="511"/>
                </a:cubicBezTo>
                <a:lnTo>
                  <a:pt x="772" y="505"/>
                </a:lnTo>
                <a:lnTo>
                  <a:pt x="772" y="314"/>
                </a:lnTo>
                <a:lnTo>
                  <a:pt x="772" y="208"/>
                </a:lnTo>
                <a:cubicBezTo>
                  <a:pt x="772" y="185"/>
                  <a:pt x="754" y="167"/>
                  <a:pt x="732" y="167"/>
                </a:cubicBezTo>
                <a:lnTo>
                  <a:pt x="40" y="167"/>
                </a:lnTo>
                <a:cubicBezTo>
                  <a:pt x="18" y="167"/>
                  <a:pt x="0" y="185"/>
                  <a:pt x="0" y="208"/>
                </a:cubicBezTo>
                <a:lnTo>
                  <a:pt x="0" y="314"/>
                </a:lnTo>
                <a:lnTo>
                  <a:pt x="0" y="505"/>
                </a:lnTo>
                <a:lnTo>
                  <a:pt x="0" y="536"/>
                </a:lnTo>
                <a:lnTo>
                  <a:pt x="0" y="727"/>
                </a:lnTo>
                <a:lnTo>
                  <a:pt x="0" y="751"/>
                </a:lnTo>
                <a:cubicBezTo>
                  <a:pt x="0" y="773"/>
                  <a:pt x="18" y="791"/>
                  <a:pt x="40" y="791"/>
                </a:cubicBezTo>
                <a:lnTo>
                  <a:pt x="427" y="791"/>
                </a:lnTo>
                <a:cubicBezTo>
                  <a:pt x="420" y="773"/>
                  <a:pt x="415" y="755"/>
                  <a:pt x="413" y="736"/>
                </a:cubicBezTo>
                <a:close/>
                <a:moveTo>
                  <a:pt x="32" y="314"/>
                </a:moveTo>
                <a:lnTo>
                  <a:pt x="32" y="314"/>
                </a:lnTo>
                <a:cubicBezTo>
                  <a:pt x="32" y="309"/>
                  <a:pt x="36" y="306"/>
                  <a:pt x="40" y="306"/>
                </a:cubicBezTo>
                <a:lnTo>
                  <a:pt x="252" y="306"/>
                </a:lnTo>
                <a:lnTo>
                  <a:pt x="252" y="505"/>
                </a:lnTo>
                <a:lnTo>
                  <a:pt x="32" y="505"/>
                </a:lnTo>
                <a:lnTo>
                  <a:pt x="32" y="314"/>
                </a:lnTo>
                <a:close/>
                <a:moveTo>
                  <a:pt x="252" y="536"/>
                </a:moveTo>
                <a:lnTo>
                  <a:pt x="252" y="536"/>
                </a:lnTo>
                <a:lnTo>
                  <a:pt x="252" y="736"/>
                </a:lnTo>
                <a:lnTo>
                  <a:pt x="40" y="736"/>
                </a:lnTo>
                <a:cubicBezTo>
                  <a:pt x="36" y="736"/>
                  <a:pt x="32" y="732"/>
                  <a:pt x="32" y="727"/>
                </a:cubicBezTo>
                <a:lnTo>
                  <a:pt x="32" y="536"/>
                </a:lnTo>
                <a:lnTo>
                  <a:pt x="252" y="536"/>
                </a:lnTo>
                <a:close/>
                <a:moveTo>
                  <a:pt x="284" y="505"/>
                </a:moveTo>
                <a:lnTo>
                  <a:pt x="284" y="505"/>
                </a:lnTo>
                <a:lnTo>
                  <a:pt x="284" y="306"/>
                </a:lnTo>
                <a:lnTo>
                  <a:pt x="495" y="306"/>
                </a:lnTo>
                <a:lnTo>
                  <a:pt x="495" y="505"/>
                </a:lnTo>
                <a:lnTo>
                  <a:pt x="284" y="505"/>
                </a:lnTo>
                <a:close/>
                <a:moveTo>
                  <a:pt x="511" y="207"/>
                </a:moveTo>
                <a:lnTo>
                  <a:pt x="511" y="207"/>
                </a:lnTo>
                <a:cubicBezTo>
                  <a:pt x="526" y="207"/>
                  <a:pt x="538" y="219"/>
                  <a:pt x="538" y="235"/>
                </a:cubicBezTo>
                <a:cubicBezTo>
                  <a:pt x="538" y="250"/>
                  <a:pt x="526" y="262"/>
                  <a:pt x="511" y="262"/>
                </a:cubicBezTo>
                <a:cubicBezTo>
                  <a:pt x="496" y="262"/>
                  <a:pt x="483" y="250"/>
                  <a:pt x="483" y="235"/>
                </a:cubicBezTo>
                <a:cubicBezTo>
                  <a:pt x="483" y="219"/>
                  <a:pt x="496" y="207"/>
                  <a:pt x="511" y="207"/>
                </a:cubicBezTo>
                <a:close/>
                <a:moveTo>
                  <a:pt x="268" y="207"/>
                </a:moveTo>
                <a:lnTo>
                  <a:pt x="268" y="207"/>
                </a:lnTo>
                <a:cubicBezTo>
                  <a:pt x="283" y="207"/>
                  <a:pt x="295" y="219"/>
                  <a:pt x="295" y="235"/>
                </a:cubicBezTo>
                <a:cubicBezTo>
                  <a:pt x="295" y="250"/>
                  <a:pt x="283" y="262"/>
                  <a:pt x="268" y="262"/>
                </a:cubicBezTo>
                <a:cubicBezTo>
                  <a:pt x="253" y="262"/>
                  <a:pt x="241" y="250"/>
                  <a:pt x="241" y="235"/>
                </a:cubicBezTo>
                <a:cubicBezTo>
                  <a:pt x="241" y="219"/>
                  <a:pt x="253" y="207"/>
                  <a:pt x="268" y="207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7034485" y="918365"/>
            <a:ext cx="45704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技术储备，架构设计，实验试错，骨架搭建</a:t>
            </a:r>
            <a:endParaRPr lang="zh-CN" altLang="en-US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034485" y="201730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核心架构开发</a:t>
            </a:r>
            <a:endParaRPr lang="zh-CN" altLang="en-US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6446471" y="3105796"/>
            <a:ext cx="5750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小范围业务接入，灰度测试，</a:t>
            </a:r>
            <a:r>
              <a:rPr lang="en-US" altLang="zh-CN" dirty="0" err="1" smtClean="0">
                <a:solidFill>
                  <a:schemeClr val="accent1"/>
                </a:solidFill>
                <a:latin typeface="+mn-ea"/>
                <a:ea typeface="+mn-ea"/>
              </a:rPr>
              <a:t>ab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压测，高并发业务接入</a:t>
            </a:r>
            <a:endParaRPr lang="zh-CN" altLang="en-US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446471" y="4220674"/>
            <a:ext cx="4339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服务拆分，完善，联调测试，标准化接入</a:t>
            </a:r>
            <a:endParaRPr lang="zh-CN" altLang="en-US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6446471" y="5406561"/>
            <a:ext cx="48013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全面接入，大数据分析，全面管控，持续交付</a:t>
            </a:r>
            <a:endParaRPr lang="zh-CN" altLang="en-US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38803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剪去同侧角的矩形 19"/>
          <p:cNvSpPr/>
          <p:nvPr/>
        </p:nvSpPr>
        <p:spPr bwMode="auto">
          <a:xfrm rot="10800000">
            <a:off x="481754" y="237505"/>
            <a:ext cx="2592289" cy="703025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9" name="矩形 48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99847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六 人员配置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51" name="矩形 50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99847" y="3621608"/>
            <a:ext cx="2170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五个阶段</a:t>
            </a:r>
            <a:endParaRPr lang="zh-CN" altLang="en-US" sz="3600" b="1" dirty="0">
              <a:solidFill>
                <a:schemeClr val="bg2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  <p:grpSp>
        <p:nvGrpSpPr>
          <p:cNvPr id="2" name="组合 44"/>
          <p:cNvGrpSpPr/>
          <p:nvPr/>
        </p:nvGrpSpPr>
        <p:grpSpPr>
          <a:xfrm>
            <a:off x="3146056" y="859228"/>
            <a:ext cx="3528394" cy="520741"/>
            <a:chOff x="7085760" y="3652463"/>
            <a:chExt cx="2954211" cy="520741"/>
          </a:xfrm>
        </p:grpSpPr>
        <p:sp>
          <p:nvSpPr>
            <p:cNvPr id="46" name="Pentagon 426"/>
            <p:cNvSpPr/>
            <p:nvPr/>
          </p:nvSpPr>
          <p:spPr bwMode="auto">
            <a:xfrm>
              <a:off x="7573888" y="3652463"/>
              <a:ext cx="2466083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47" name="Round Same Side Corner Rectangle 427"/>
            <p:cNvSpPr/>
            <p:nvPr/>
          </p:nvSpPr>
          <p:spPr bwMode="auto">
            <a:xfrm rot="16200000">
              <a:off x="7077700" y="3674661"/>
              <a:ext cx="506603" cy="49048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52" name="Rectangle 1436"/>
            <p:cNvSpPr>
              <a:spLocks noChangeArrowheads="1"/>
            </p:cNvSpPr>
            <p:nvPr/>
          </p:nvSpPr>
          <p:spPr bwMode="auto">
            <a:xfrm>
              <a:off x="7174385" y="3729417"/>
              <a:ext cx="31098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>
                  <a:solidFill>
                    <a:srgbClr val="F2F2F2"/>
                  </a:solidFill>
                  <a:cs typeface="Arial" pitchFamily="34" charset="0"/>
                </a:rPr>
                <a:t>01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685340" y="3711600"/>
              <a:ext cx="2354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2019.12.1 - 2019.12.22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" name="组合 53"/>
          <p:cNvGrpSpPr/>
          <p:nvPr/>
        </p:nvGrpSpPr>
        <p:grpSpPr>
          <a:xfrm>
            <a:off x="3146054" y="3032449"/>
            <a:ext cx="2954210" cy="518382"/>
            <a:chOff x="7085761" y="4957989"/>
            <a:chExt cx="2954210" cy="518382"/>
          </a:xfrm>
        </p:grpSpPr>
        <p:sp>
          <p:nvSpPr>
            <p:cNvPr id="57" name="Pentagon 438"/>
            <p:cNvSpPr/>
            <p:nvPr/>
          </p:nvSpPr>
          <p:spPr bwMode="auto">
            <a:xfrm>
              <a:off x="7573888" y="4957989"/>
              <a:ext cx="2466083" cy="516026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58" name="Round Same Side Corner Rectangle 439"/>
            <p:cNvSpPr/>
            <p:nvPr/>
          </p:nvSpPr>
          <p:spPr bwMode="auto">
            <a:xfrm rot="16200000">
              <a:off x="7075344" y="4975473"/>
              <a:ext cx="511315" cy="490482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59" name="Rectangle 1436"/>
            <p:cNvSpPr>
              <a:spLocks noChangeArrowheads="1"/>
            </p:cNvSpPr>
            <p:nvPr/>
          </p:nvSpPr>
          <p:spPr bwMode="auto">
            <a:xfrm>
              <a:off x="7193236" y="5031336"/>
              <a:ext cx="31098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03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7801878" y="5015947"/>
              <a:ext cx="1965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2020.2 - 2020.4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" name="组合 60"/>
          <p:cNvGrpSpPr/>
          <p:nvPr/>
        </p:nvGrpSpPr>
        <p:grpSpPr>
          <a:xfrm>
            <a:off x="3146057" y="1926866"/>
            <a:ext cx="3528393" cy="520741"/>
            <a:chOff x="7085760" y="4309917"/>
            <a:chExt cx="2954211" cy="520741"/>
          </a:xfrm>
        </p:grpSpPr>
        <p:sp>
          <p:nvSpPr>
            <p:cNvPr id="62" name="Pentagon 426"/>
            <p:cNvSpPr/>
            <p:nvPr/>
          </p:nvSpPr>
          <p:spPr bwMode="auto">
            <a:xfrm>
              <a:off x="7573888" y="4309917"/>
              <a:ext cx="2466083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63" name="Round Same Side Corner Rectangle 427"/>
            <p:cNvSpPr/>
            <p:nvPr/>
          </p:nvSpPr>
          <p:spPr bwMode="auto">
            <a:xfrm rot="16200000">
              <a:off x="7077700" y="4332115"/>
              <a:ext cx="506603" cy="49048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69" name="Rectangle 1436"/>
            <p:cNvSpPr>
              <a:spLocks noChangeArrowheads="1"/>
            </p:cNvSpPr>
            <p:nvPr/>
          </p:nvSpPr>
          <p:spPr bwMode="auto">
            <a:xfrm>
              <a:off x="7174385" y="4386871"/>
              <a:ext cx="31098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02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7685340" y="4369054"/>
              <a:ext cx="23546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2019.12.23 - 2020.2.16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71" name="Oval 17"/>
          <p:cNvSpPr/>
          <p:nvPr/>
        </p:nvSpPr>
        <p:spPr>
          <a:xfrm>
            <a:off x="713085" y="2017306"/>
            <a:ext cx="1438275" cy="1438275"/>
          </a:xfrm>
          <a:prstGeom prst="ellipse">
            <a:avLst/>
          </a:prstGeom>
          <a:noFill/>
          <a:ln w="38100" cmpd="sng">
            <a:solidFill>
              <a:schemeClr val="accent4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zh-CN" sz="2400">
              <a:solidFill>
                <a:srgbClr val="FFFFFF"/>
              </a:solidFill>
            </a:endParaRPr>
          </a:p>
        </p:txBody>
      </p:sp>
      <p:sp>
        <p:nvSpPr>
          <p:cNvPr id="72" name="Oval 67"/>
          <p:cNvSpPr/>
          <p:nvPr/>
        </p:nvSpPr>
        <p:spPr>
          <a:xfrm>
            <a:off x="625773" y="1931581"/>
            <a:ext cx="1620837" cy="1619250"/>
          </a:xfrm>
          <a:prstGeom prst="ellipse">
            <a:avLst/>
          </a:prstGeom>
          <a:noFill/>
          <a:ln w="63500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zh-CN" sz="2400">
              <a:solidFill>
                <a:srgbClr val="FFFFFF"/>
              </a:solidFill>
            </a:endParaRPr>
          </a:p>
        </p:txBody>
      </p:sp>
      <p:grpSp>
        <p:nvGrpSpPr>
          <p:cNvPr id="5" name="组合 72"/>
          <p:cNvGrpSpPr/>
          <p:nvPr/>
        </p:nvGrpSpPr>
        <p:grpSpPr>
          <a:xfrm>
            <a:off x="3146055" y="4143720"/>
            <a:ext cx="2954211" cy="520741"/>
            <a:chOff x="7085760" y="3652463"/>
            <a:chExt cx="2954211" cy="520741"/>
          </a:xfrm>
        </p:grpSpPr>
        <p:sp>
          <p:nvSpPr>
            <p:cNvPr id="74" name="Pentagon 426"/>
            <p:cNvSpPr/>
            <p:nvPr/>
          </p:nvSpPr>
          <p:spPr bwMode="auto">
            <a:xfrm>
              <a:off x="7573888" y="3652463"/>
              <a:ext cx="2466083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75" name="Round Same Side Corner Rectangle 427"/>
            <p:cNvSpPr/>
            <p:nvPr/>
          </p:nvSpPr>
          <p:spPr bwMode="auto">
            <a:xfrm rot="16200000">
              <a:off x="7077700" y="3674661"/>
              <a:ext cx="506603" cy="49048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76" name="Rectangle 1436"/>
            <p:cNvSpPr>
              <a:spLocks noChangeArrowheads="1"/>
            </p:cNvSpPr>
            <p:nvPr/>
          </p:nvSpPr>
          <p:spPr bwMode="auto">
            <a:xfrm>
              <a:off x="7174385" y="3729417"/>
              <a:ext cx="31098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04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7801878" y="3711600"/>
              <a:ext cx="1965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2020.5 - 2020.8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6" name="组合 77"/>
          <p:cNvGrpSpPr/>
          <p:nvPr/>
        </p:nvGrpSpPr>
        <p:grpSpPr>
          <a:xfrm>
            <a:off x="3146053" y="5329607"/>
            <a:ext cx="2954211" cy="520741"/>
            <a:chOff x="7085760" y="4309917"/>
            <a:chExt cx="2954211" cy="520741"/>
          </a:xfrm>
        </p:grpSpPr>
        <p:sp>
          <p:nvSpPr>
            <p:cNvPr id="79" name="Pentagon 426"/>
            <p:cNvSpPr/>
            <p:nvPr/>
          </p:nvSpPr>
          <p:spPr bwMode="auto">
            <a:xfrm>
              <a:off x="7573888" y="4309917"/>
              <a:ext cx="2466083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80" name="Round Same Side Corner Rectangle 427"/>
            <p:cNvSpPr/>
            <p:nvPr/>
          </p:nvSpPr>
          <p:spPr bwMode="auto">
            <a:xfrm rot="16200000">
              <a:off x="7077700" y="4332115"/>
              <a:ext cx="506603" cy="49048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81" name="Rectangle 1436"/>
            <p:cNvSpPr>
              <a:spLocks noChangeArrowheads="1"/>
            </p:cNvSpPr>
            <p:nvPr/>
          </p:nvSpPr>
          <p:spPr bwMode="auto">
            <a:xfrm>
              <a:off x="7174385" y="4386871"/>
              <a:ext cx="31098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05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801878" y="4369054"/>
              <a:ext cx="1965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2020.9 - 2021.1</a:t>
              </a:r>
              <a:endParaRPr lang="zh-CN" altLang="en-US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83" name="Freeform 13"/>
          <p:cNvSpPr>
            <a:spLocks noEditPoints="1"/>
          </p:cNvSpPr>
          <p:nvPr/>
        </p:nvSpPr>
        <p:spPr bwMode="auto">
          <a:xfrm>
            <a:off x="1102114" y="2329956"/>
            <a:ext cx="743601" cy="800121"/>
          </a:xfrm>
          <a:custGeom>
            <a:avLst/>
            <a:gdLst>
              <a:gd name="T0" fmla="*/ 255 w 847"/>
              <a:gd name="T1" fmla="*/ 138 h 903"/>
              <a:gd name="T2" fmla="*/ 555 w 847"/>
              <a:gd name="T3" fmla="*/ 100 h 903"/>
              <a:gd name="T4" fmla="*/ 448 w 847"/>
              <a:gd name="T5" fmla="*/ 61 h 903"/>
              <a:gd name="T6" fmla="*/ 324 w 847"/>
              <a:gd name="T7" fmla="*/ 61 h 903"/>
              <a:gd name="T8" fmla="*/ 217 w 847"/>
              <a:gd name="T9" fmla="*/ 100 h 903"/>
              <a:gd name="T10" fmla="*/ 697 w 847"/>
              <a:gd name="T11" fmla="*/ 782 h 903"/>
              <a:gd name="T12" fmla="*/ 709 w 847"/>
              <a:gd name="T13" fmla="*/ 755 h 903"/>
              <a:gd name="T14" fmla="*/ 660 w 847"/>
              <a:gd name="T15" fmla="*/ 586 h 903"/>
              <a:gd name="T16" fmla="*/ 629 w 847"/>
              <a:gd name="T17" fmla="*/ 586 h 903"/>
              <a:gd name="T18" fmla="*/ 629 w 847"/>
              <a:gd name="T19" fmla="*/ 716 h 903"/>
              <a:gd name="T20" fmla="*/ 630 w 847"/>
              <a:gd name="T21" fmla="*/ 719 h 903"/>
              <a:gd name="T22" fmla="*/ 631 w 847"/>
              <a:gd name="T23" fmla="*/ 722 h 903"/>
              <a:gd name="T24" fmla="*/ 633 w 847"/>
              <a:gd name="T25" fmla="*/ 724 h 903"/>
              <a:gd name="T26" fmla="*/ 807 w 847"/>
              <a:gd name="T27" fmla="*/ 596 h 903"/>
              <a:gd name="T28" fmla="*/ 644 w 847"/>
              <a:gd name="T29" fmla="*/ 510 h 903"/>
              <a:gd name="T30" fmla="*/ 607 w 847"/>
              <a:gd name="T31" fmla="*/ 899 h 903"/>
              <a:gd name="T32" fmla="*/ 837 w 847"/>
              <a:gd name="T33" fmla="*/ 743 h 903"/>
              <a:gd name="T34" fmla="*/ 808 w 847"/>
              <a:gd name="T35" fmla="*/ 737 h 903"/>
              <a:gd name="T36" fmla="*/ 645 w 847"/>
              <a:gd name="T37" fmla="*/ 872 h 903"/>
              <a:gd name="T38" fmla="*/ 481 w 847"/>
              <a:gd name="T39" fmla="*/ 675 h 903"/>
              <a:gd name="T40" fmla="*/ 676 w 847"/>
              <a:gd name="T41" fmla="*/ 543 h 903"/>
              <a:gd name="T42" fmla="*/ 808 w 847"/>
              <a:gd name="T43" fmla="*/ 737 h 903"/>
              <a:gd name="T44" fmla="*/ 284 w 847"/>
              <a:gd name="T45" fmla="*/ 736 h 903"/>
              <a:gd name="T46" fmla="*/ 485 w 847"/>
              <a:gd name="T47" fmla="*/ 536 h 903"/>
              <a:gd name="T48" fmla="*/ 526 w 847"/>
              <a:gd name="T49" fmla="*/ 505 h 903"/>
              <a:gd name="T50" fmla="*/ 732 w 847"/>
              <a:gd name="T51" fmla="*/ 306 h 903"/>
              <a:gd name="T52" fmla="*/ 740 w 847"/>
              <a:gd name="T53" fmla="*/ 494 h 903"/>
              <a:gd name="T54" fmla="*/ 772 w 847"/>
              <a:gd name="T55" fmla="*/ 505 h 903"/>
              <a:gd name="T56" fmla="*/ 772 w 847"/>
              <a:gd name="T57" fmla="*/ 208 h 903"/>
              <a:gd name="T58" fmla="*/ 40 w 847"/>
              <a:gd name="T59" fmla="*/ 167 h 903"/>
              <a:gd name="T60" fmla="*/ 0 w 847"/>
              <a:gd name="T61" fmla="*/ 314 h 903"/>
              <a:gd name="T62" fmla="*/ 0 w 847"/>
              <a:gd name="T63" fmla="*/ 536 h 903"/>
              <a:gd name="T64" fmla="*/ 0 w 847"/>
              <a:gd name="T65" fmla="*/ 751 h 903"/>
              <a:gd name="T66" fmla="*/ 427 w 847"/>
              <a:gd name="T67" fmla="*/ 791 h 903"/>
              <a:gd name="T68" fmla="*/ 32 w 847"/>
              <a:gd name="T69" fmla="*/ 314 h 903"/>
              <a:gd name="T70" fmla="*/ 40 w 847"/>
              <a:gd name="T71" fmla="*/ 306 h 903"/>
              <a:gd name="T72" fmla="*/ 252 w 847"/>
              <a:gd name="T73" fmla="*/ 505 h 903"/>
              <a:gd name="T74" fmla="*/ 32 w 847"/>
              <a:gd name="T75" fmla="*/ 314 h 903"/>
              <a:gd name="T76" fmla="*/ 252 w 847"/>
              <a:gd name="T77" fmla="*/ 536 h 903"/>
              <a:gd name="T78" fmla="*/ 40 w 847"/>
              <a:gd name="T79" fmla="*/ 736 h 903"/>
              <a:gd name="T80" fmla="*/ 32 w 847"/>
              <a:gd name="T81" fmla="*/ 536 h 903"/>
              <a:gd name="T82" fmla="*/ 284 w 847"/>
              <a:gd name="T83" fmla="*/ 505 h 903"/>
              <a:gd name="T84" fmla="*/ 284 w 847"/>
              <a:gd name="T85" fmla="*/ 306 h 903"/>
              <a:gd name="T86" fmla="*/ 495 w 847"/>
              <a:gd name="T87" fmla="*/ 505 h 903"/>
              <a:gd name="T88" fmla="*/ 511 w 847"/>
              <a:gd name="T89" fmla="*/ 207 h 903"/>
              <a:gd name="T90" fmla="*/ 538 w 847"/>
              <a:gd name="T91" fmla="*/ 235 h 903"/>
              <a:gd name="T92" fmla="*/ 483 w 847"/>
              <a:gd name="T93" fmla="*/ 235 h 903"/>
              <a:gd name="T94" fmla="*/ 268 w 847"/>
              <a:gd name="T95" fmla="*/ 207 h 903"/>
              <a:gd name="T96" fmla="*/ 295 w 847"/>
              <a:gd name="T97" fmla="*/ 235 h 903"/>
              <a:gd name="T98" fmla="*/ 241 w 847"/>
              <a:gd name="T99" fmla="*/ 235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47" h="903">
                <a:moveTo>
                  <a:pt x="217" y="100"/>
                </a:moveTo>
                <a:cubicBezTo>
                  <a:pt x="217" y="121"/>
                  <a:pt x="234" y="138"/>
                  <a:pt x="255" y="138"/>
                </a:cubicBezTo>
                <a:lnTo>
                  <a:pt x="517" y="138"/>
                </a:lnTo>
                <a:cubicBezTo>
                  <a:pt x="538" y="138"/>
                  <a:pt x="555" y="121"/>
                  <a:pt x="555" y="100"/>
                </a:cubicBezTo>
                <a:cubicBezTo>
                  <a:pt x="555" y="79"/>
                  <a:pt x="538" y="61"/>
                  <a:pt x="517" y="61"/>
                </a:cubicBezTo>
                <a:lnTo>
                  <a:pt x="448" y="61"/>
                </a:lnTo>
                <a:cubicBezTo>
                  <a:pt x="448" y="27"/>
                  <a:pt x="420" y="0"/>
                  <a:pt x="386" y="0"/>
                </a:cubicBezTo>
                <a:cubicBezTo>
                  <a:pt x="352" y="0"/>
                  <a:pt x="324" y="27"/>
                  <a:pt x="324" y="61"/>
                </a:cubicBezTo>
                <a:lnTo>
                  <a:pt x="255" y="61"/>
                </a:lnTo>
                <a:cubicBezTo>
                  <a:pt x="234" y="61"/>
                  <a:pt x="217" y="79"/>
                  <a:pt x="217" y="100"/>
                </a:cubicBezTo>
                <a:close/>
                <a:moveTo>
                  <a:pt x="686" y="777"/>
                </a:moveTo>
                <a:cubicBezTo>
                  <a:pt x="689" y="780"/>
                  <a:pt x="693" y="782"/>
                  <a:pt x="697" y="782"/>
                </a:cubicBezTo>
                <a:cubicBezTo>
                  <a:pt x="702" y="782"/>
                  <a:pt x="706" y="780"/>
                  <a:pt x="709" y="777"/>
                </a:cubicBezTo>
                <a:cubicBezTo>
                  <a:pt x="715" y="771"/>
                  <a:pt x="715" y="761"/>
                  <a:pt x="709" y="755"/>
                </a:cubicBezTo>
                <a:lnTo>
                  <a:pt x="660" y="706"/>
                </a:lnTo>
                <a:lnTo>
                  <a:pt x="660" y="586"/>
                </a:lnTo>
                <a:cubicBezTo>
                  <a:pt x="660" y="577"/>
                  <a:pt x="653" y="570"/>
                  <a:pt x="644" y="570"/>
                </a:cubicBezTo>
                <a:cubicBezTo>
                  <a:pt x="636" y="570"/>
                  <a:pt x="629" y="577"/>
                  <a:pt x="629" y="586"/>
                </a:cubicBezTo>
                <a:lnTo>
                  <a:pt x="629" y="713"/>
                </a:lnTo>
                <a:cubicBezTo>
                  <a:pt x="629" y="714"/>
                  <a:pt x="629" y="715"/>
                  <a:pt x="629" y="716"/>
                </a:cubicBezTo>
                <a:cubicBezTo>
                  <a:pt x="629" y="716"/>
                  <a:pt x="629" y="717"/>
                  <a:pt x="629" y="717"/>
                </a:cubicBezTo>
                <a:cubicBezTo>
                  <a:pt x="629" y="718"/>
                  <a:pt x="630" y="718"/>
                  <a:pt x="630" y="719"/>
                </a:cubicBezTo>
                <a:cubicBezTo>
                  <a:pt x="630" y="719"/>
                  <a:pt x="630" y="720"/>
                  <a:pt x="631" y="720"/>
                </a:cubicBezTo>
                <a:cubicBezTo>
                  <a:pt x="631" y="721"/>
                  <a:pt x="631" y="721"/>
                  <a:pt x="631" y="722"/>
                </a:cubicBezTo>
                <a:cubicBezTo>
                  <a:pt x="632" y="722"/>
                  <a:pt x="632" y="723"/>
                  <a:pt x="633" y="724"/>
                </a:cubicBezTo>
                <a:cubicBezTo>
                  <a:pt x="633" y="724"/>
                  <a:pt x="633" y="724"/>
                  <a:pt x="633" y="724"/>
                </a:cubicBezTo>
                <a:lnTo>
                  <a:pt x="686" y="777"/>
                </a:lnTo>
                <a:close/>
                <a:moveTo>
                  <a:pt x="807" y="596"/>
                </a:moveTo>
                <a:cubicBezTo>
                  <a:pt x="777" y="552"/>
                  <a:pt x="733" y="523"/>
                  <a:pt x="681" y="513"/>
                </a:cubicBezTo>
                <a:cubicBezTo>
                  <a:pt x="669" y="511"/>
                  <a:pt x="657" y="510"/>
                  <a:pt x="644" y="510"/>
                </a:cubicBezTo>
                <a:cubicBezTo>
                  <a:pt x="550" y="510"/>
                  <a:pt x="469" y="577"/>
                  <a:pt x="451" y="669"/>
                </a:cubicBezTo>
                <a:cubicBezTo>
                  <a:pt x="431" y="776"/>
                  <a:pt x="501" y="879"/>
                  <a:pt x="607" y="899"/>
                </a:cubicBezTo>
                <a:cubicBezTo>
                  <a:pt x="620" y="902"/>
                  <a:pt x="632" y="903"/>
                  <a:pt x="645" y="903"/>
                </a:cubicBezTo>
                <a:cubicBezTo>
                  <a:pt x="739" y="903"/>
                  <a:pt x="820" y="836"/>
                  <a:pt x="837" y="743"/>
                </a:cubicBezTo>
                <a:cubicBezTo>
                  <a:pt x="847" y="692"/>
                  <a:pt x="836" y="639"/>
                  <a:pt x="807" y="596"/>
                </a:cubicBezTo>
                <a:close/>
                <a:moveTo>
                  <a:pt x="808" y="737"/>
                </a:moveTo>
                <a:lnTo>
                  <a:pt x="808" y="737"/>
                </a:lnTo>
                <a:cubicBezTo>
                  <a:pt x="793" y="816"/>
                  <a:pt x="724" y="872"/>
                  <a:pt x="645" y="872"/>
                </a:cubicBezTo>
                <a:cubicBezTo>
                  <a:pt x="634" y="872"/>
                  <a:pt x="624" y="871"/>
                  <a:pt x="613" y="869"/>
                </a:cubicBezTo>
                <a:cubicBezTo>
                  <a:pt x="523" y="852"/>
                  <a:pt x="464" y="765"/>
                  <a:pt x="481" y="675"/>
                </a:cubicBezTo>
                <a:cubicBezTo>
                  <a:pt x="496" y="597"/>
                  <a:pt x="565" y="540"/>
                  <a:pt x="644" y="540"/>
                </a:cubicBezTo>
                <a:cubicBezTo>
                  <a:pt x="655" y="540"/>
                  <a:pt x="665" y="541"/>
                  <a:pt x="676" y="543"/>
                </a:cubicBezTo>
                <a:cubicBezTo>
                  <a:pt x="719" y="551"/>
                  <a:pt x="757" y="576"/>
                  <a:pt x="782" y="613"/>
                </a:cubicBezTo>
                <a:cubicBezTo>
                  <a:pt x="807" y="650"/>
                  <a:pt x="816" y="694"/>
                  <a:pt x="808" y="737"/>
                </a:cubicBezTo>
                <a:close/>
                <a:moveTo>
                  <a:pt x="413" y="736"/>
                </a:moveTo>
                <a:lnTo>
                  <a:pt x="284" y="736"/>
                </a:lnTo>
                <a:lnTo>
                  <a:pt x="284" y="536"/>
                </a:lnTo>
                <a:lnTo>
                  <a:pt x="485" y="536"/>
                </a:lnTo>
                <a:cubicBezTo>
                  <a:pt x="497" y="524"/>
                  <a:pt x="512" y="514"/>
                  <a:pt x="527" y="505"/>
                </a:cubicBezTo>
                <a:lnTo>
                  <a:pt x="526" y="505"/>
                </a:lnTo>
                <a:lnTo>
                  <a:pt x="526" y="306"/>
                </a:lnTo>
                <a:lnTo>
                  <a:pt x="732" y="306"/>
                </a:lnTo>
                <a:cubicBezTo>
                  <a:pt x="736" y="306"/>
                  <a:pt x="740" y="309"/>
                  <a:pt x="740" y="314"/>
                </a:cubicBezTo>
                <a:lnTo>
                  <a:pt x="740" y="494"/>
                </a:lnTo>
                <a:cubicBezTo>
                  <a:pt x="751" y="499"/>
                  <a:pt x="762" y="505"/>
                  <a:pt x="772" y="511"/>
                </a:cubicBezTo>
                <a:lnTo>
                  <a:pt x="772" y="505"/>
                </a:lnTo>
                <a:lnTo>
                  <a:pt x="772" y="314"/>
                </a:lnTo>
                <a:lnTo>
                  <a:pt x="772" y="208"/>
                </a:lnTo>
                <a:cubicBezTo>
                  <a:pt x="772" y="185"/>
                  <a:pt x="754" y="167"/>
                  <a:pt x="732" y="167"/>
                </a:cubicBezTo>
                <a:lnTo>
                  <a:pt x="40" y="167"/>
                </a:lnTo>
                <a:cubicBezTo>
                  <a:pt x="18" y="167"/>
                  <a:pt x="0" y="185"/>
                  <a:pt x="0" y="208"/>
                </a:cubicBezTo>
                <a:lnTo>
                  <a:pt x="0" y="314"/>
                </a:lnTo>
                <a:lnTo>
                  <a:pt x="0" y="505"/>
                </a:lnTo>
                <a:lnTo>
                  <a:pt x="0" y="536"/>
                </a:lnTo>
                <a:lnTo>
                  <a:pt x="0" y="727"/>
                </a:lnTo>
                <a:lnTo>
                  <a:pt x="0" y="751"/>
                </a:lnTo>
                <a:cubicBezTo>
                  <a:pt x="0" y="773"/>
                  <a:pt x="18" y="791"/>
                  <a:pt x="40" y="791"/>
                </a:cubicBezTo>
                <a:lnTo>
                  <a:pt x="427" y="791"/>
                </a:lnTo>
                <a:cubicBezTo>
                  <a:pt x="420" y="773"/>
                  <a:pt x="415" y="755"/>
                  <a:pt x="413" y="736"/>
                </a:cubicBezTo>
                <a:close/>
                <a:moveTo>
                  <a:pt x="32" y="314"/>
                </a:moveTo>
                <a:lnTo>
                  <a:pt x="32" y="314"/>
                </a:lnTo>
                <a:cubicBezTo>
                  <a:pt x="32" y="309"/>
                  <a:pt x="36" y="306"/>
                  <a:pt x="40" y="306"/>
                </a:cubicBezTo>
                <a:lnTo>
                  <a:pt x="252" y="306"/>
                </a:lnTo>
                <a:lnTo>
                  <a:pt x="252" y="505"/>
                </a:lnTo>
                <a:lnTo>
                  <a:pt x="32" y="505"/>
                </a:lnTo>
                <a:lnTo>
                  <a:pt x="32" y="314"/>
                </a:lnTo>
                <a:close/>
                <a:moveTo>
                  <a:pt x="252" y="536"/>
                </a:moveTo>
                <a:lnTo>
                  <a:pt x="252" y="536"/>
                </a:lnTo>
                <a:lnTo>
                  <a:pt x="252" y="736"/>
                </a:lnTo>
                <a:lnTo>
                  <a:pt x="40" y="736"/>
                </a:lnTo>
                <a:cubicBezTo>
                  <a:pt x="36" y="736"/>
                  <a:pt x="32" y="732"/>
                  <a:pt x="32" y="727"/>
                </a:cubicBezTo>
                <a:lnTo>
                  <a:pt x="32" y="536"/>
                </a:lnTo>
                <a:lnTo>
                  <a:pt x="252" y="536"/>
                </a:lnTo>
                <a:close/>
                <a:moveTo>
                  <a:pt x="284" y="505"/>
                </a:moveTo>
                <a:lnTo>
                  <a:pt x="284" y="505"/>
                </a:lnTo>
                <a:lnTo>
                  <a:pt x="284" y="306"/>
                </a:lnTo>
                <a:lnTo>
                  <a:pt x="495" y="306"/>
                </a:lnTo>
                <a:lnTo>
                  <a:pt x="495" y="505"/>
                </a:lnTo>
                <a:lnTo>
                  <a:pt x="284" y="505"/>
                </a:lnTo>
                <a:close/>
                <a:moveTo>
                  <a:pt x="511" y="207"/>
                </a:moveTo>
                <a:lnTo>
                  <a:pt x="511" y="207"/>
                </a:lnTo>
                <a:cubicBezTo>
                  <a:pt x="526" y="207"/>
                  <a:pt x="538" y="219"/>
                  <a:pt x="538" y="235"/>
                </a:cubicBezTo>
                <a:cubicBezTo>
                  <a:pt x="538" y="250"/>
                  <a:pt x="526" y="262"/>
                  <a:pt x="511" y="262"/>
                </a:cubicBezTo>
                <a:cubicBezTo>
                  <a:pt x="496" y="262"/>
                  <a:pt x="483" y="250"/>
                  <a:pt x="483" y="235"/>
                </a:cubicBezTo>
                <a:cubicBezTo>
                  <a:pt x="483" y="219"/>
                  <a:pt x="496" y="207"/>
                  <a:pt x="511" y="207"/>
                </a:cubicBezTo>
                <a:close/>
                <a:moveTo>
                  <a:pt x="268" y="207"/>
                </a:moveTo>
                <a:lnTo>
                  <a:pt x="268" y="207"/>
                </a:lnTo>
                <a:cubicBezTo>
                  <a:pt x="283" y="207"/>
                  <a:pt x="295" y="219"/>
                  <a:pt x="295" y="235"/>
                </a:cubicBezTo>
                <a:cubicBezTo>
                  <a:pt x="295" y="250"/>
                  <a:pt x="283" y="262"/>
                  <a:pt x="268" y="262"/>
                </a:cubicBezTo>
                <a:cubicBezTo>
                  <a:pt x="253" y="262"/>
                  <a:pt x="241" y="250"/>
                  <a:pt x="241" y="235"/>
                </a:cubicBezTo>
                <a:cubicBezTo>
                  <a:pt x="241" y="219"/>
                  <a:pt x="253" y="207"/>
                  <a:pt x="268" y="207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7034485" y="918365"/>
            <a:ext cx="41120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3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人：架构师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运维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后端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</a:t>
            </a:r>
            <a:endParaRPr lang="zh-CN" altLang="en-US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7034485" y="2017306"/>
            <a:ext cx="41120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3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人：架构师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运维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后端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</a:t>
            </a:r>
            <a:endParaRPr lang="zh-CN" altLang="en-US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6446471" y="3086249"/>
            <a:ext cx="57567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 smtClean="0">
                <a:solidFill>
                  <a:schemeClr val="accent1"/>
                </a:solidFill>
                <a:latin typeface="+mn-ea"/>
                <a:ea typeface="+mn-ea"/>
              </a:rPr>
              <a:t> </a:t>
            </a:r>
            <a:r>
              <a:rPr lang="en-US" altLang="zh-CN" sz="1600" dirty="0" smtClean="0">
                <a:solidFill>
                  <a:schemeClr val="accent1"/>
                </a:solidFill>
                <a:latin typeface="+mn-ea"/>
                <a:ea typeface="+mn-ea"/>
              </a:rPr>
              <a:t>5</a:t>
            </a:r>
            <a:r>
              <a:rPr lang="zh-CN" altLang="en-US" sz="1600" dirty="0" smtClean="0">
                <a:solidFill>
                  <a:schemeClr val="accent1"/>
                </a:solidFill>
                <a:latin typeface="+mn-ea"/>
                <a:ea typeface="+mn-ea"/>
              </a:rPr>
              <a:t>人：架构师</a:t>
            </a:r>
            <a:r>
              <a:rPr lang="en-US" altLang="zh-CN" sz="1600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sz="1600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sz="1600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sz="1600" dirty="0" smtClean="0">
                <a:solidFill>
                  <a:schemeClr val="accent1"/>
                </a:solidFill>
                <a:latin typeface="+mn-ea"/>
                <a:ea typeface="+mn-ea"/>
              </a:rPr>
              <a:t>运维</a:t>
            </a:r>
            <a:r>
              <a:rPr lang="en-US" altLang="zh-CN" sz="1600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sz="1600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sz="1600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sz="1600" dirty="0" smtClean="0">
                <a:solidFill>
                  <a:schemeClr val="accent1"/>
                </a:solidFill>
                <a:latin typeface="+mn-ea"/>
                <a:ea typeface="+mn-ea"/>
              </a:rPr>
              <a:t>产品</a:t>
            </a:r>
            <a:r>
              <a:rPr lang="en-US" altLang="zh-CN" sz="1600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sz="1600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sz="1600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sz="1600" dirty="0" smtClean="0">
                <a:solidFill>
                  <a:schemeClr val="accent1"/>
                </a:solidFill>
                <a:latin typeface="+mn-ea"/>
                <a:ea typeface="+mn-ea"/>
              </a:rPr>
              <a:t>前端</a:t>
            </a:r>
            <a:r>
              <a:rPr lang="en-US" altLang="zh-CN" sz="1600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sz="1600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sz="1600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sz="1600" dirty="0" smtClean="0">
                <a:solidFill>
                  <a:schemeClr val="accent1"/>
                </a:solidFill>
                <a:latin typeface="+mn-ea"/>
                <a:ea typeface="+mn-ea"/>
              </a:rPr>
              <a:t>后端</a:t>
            </a:r>
            <a:r>
              <a:rPr lang="en-US" altLang="zh-CN" sz="1600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sz="1600" dirty="0" smtClean="0">
                <a:solidFill>
                  <a:schemeClr val="accent1"/>
                </a:solidFill>
                <a:latin typeface="+mn-ea"/>
                <a:ea typeface="+mn-ea"/>
              </a:rPr>
              <a:t>人</a:t>
            </a:r>
            <a:endParaRPr lang="zh-CN" altLang="en-US" sz="1600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446471" y="4078813"/>
            <a:ext cx="41024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8-10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人：架构师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运维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1-2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endParaRPr lang="en-US" altLang="zh-CN" dirty="0" smtClean="0">
              <a:solidFill>
                <a:schemeClr val="accent1"/>
              </a:solidFill>
              <a:latin typeface="+mn-ea"/>
              <a:ea typeface="+mn-ea"/>
            </a:endParaRPr>
          </a:p>
          <a:p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产品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1-2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前端≥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2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后端≥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3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</a:t>
            </a:r>
            <a:endParaRPr lang="zh-CN" altLang="en-US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6446471" y="5329607"/>
            <a:ext cx="51523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10-15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人：架构师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1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运维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2-3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产品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2-3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endParaRPr lang="en-US" altLang="zh-CN" dirty="0" smtClean="0">
              <a:solidFill>
                <a:schemeClr val="accent1"/>
              </a:solidFill>
              <a:latin typeface="+mn-ea"/>
              <a:ea typeface="+mn-ea"/>
            </a:endParaRPr>
          </a:p>
          <a:p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前端≥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3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后端≥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3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+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数据分析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  <a:ea typeface="+mn-ea"/>
              </a:rPr>
              <a:t>2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  <a:ea typeface="+mn-ea"/>
              </a:rPr>
              <a:t>人</a:t>
            </a:r>
            <a:endParaRPr lang="zh-CN" altLang="en-US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38803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图片 66"/>
          <p:cNvPicPr>
            <a:picLocks noChangeAspect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3683558" y="0"/>
            <a:ext cx="10202837" cy="6858000"/>
          </a:xfrm>
          <a:prstGeom prst="rect">
            <a:avLst/>
          </a:prstGeom>
        </p:spPr>
      </p:pic>
      <p:sp>
        <p:nvSpPr>
          <p:cNvPr id="7" name="梯形 6"/>
          <p:cNvSpPr/>
          <p:nvPr/>
        </p:nvSpPr>
        <p:spPr bwMode="auto">
          <a:xfrm>
            <a:off x="-3524542" y="0"/>
            <a:ext cx="7049083" cy="6872185"/>
          </a:xfrm>
          <a:prstGeom prst="trapezoid">
            <a:avLst>
              <a:gd name="adj" fmla="val 127381"/>
            </a:avLst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4" name="平行四边形 3"/>
          <p:cNvSpPr/>
          <p:nvPr/>
        </p:nvSpPr>
        <p:spPr bwMode="auto">
          <a:xfrm>
            <a:off x="3081746" y="-10048"/>
            <a:ext cx="9138054" cy="6868048"/>
          </a:xfrm>
          <a:custGeom>
            <a:avLst/>
            <a:gdLst>
              <a:gd name="connsiteX0" fmla="*/ 0 w 7344816"/>
              <a:gd name="connsiteY0" fmla="*/ 6858000 h 6858000"/>
              <a:gd name="connsiteX1" fmla="*/ 3620132 w 7344816"/>
              <a:gd name="connsiteY1" fmla="*/ 0 h 6858000"/>
              <a:gd name="connsiteX2" fmla="*/ 7344816 w 7344816"/>
              <a:gd name="connsiteY2" fmla="*/ 0 h 6858000"/>
              <a:gd name="connsiteX3" fmla="*/ 3724684 w 7344816"/>
              <a:gd name="connsiteY3" fmla="*/ 6858000 h 6858000"/>
              <a:gd name="connsiteX4" fmla="*/ 0 w 7344816"/>
              <a:gd name="connsiteY4" fmla="*/ 6858000 h 6858000"/>
              <a:gd name="connsiteX0" fmla="*/ 0 w 9792974"/>
              <a:gd name="connsiteY0" fmla="*/ 6858000 h 6858000"/>
              <a:gd name="connsiteX1" fmla="*/ 3620132 w 9792974"/>
              <a:gd name="connsiteY1" fmla="*/ 0 h 6858000"/>
              <a:gd name="connsiteX2" fmla="*/ 7344816 w 9792974"/>
              <a:gd name="connsiteY2" fmla="*/ 0 h 6858000"/>
              <a:gd name="connsiteX3" fmla="*/ 9792974 w 9792974"/>
              <a:gd name="connsiteY3" fmla="*/ 6858000 h 6858000"/>
              <a:gd name="connsiteX4" fmla="*/ 0 w 9792974"/>
              <a:gd name="connsiteY4" fmla="*/ 6858000 h 6858000"/>
              <a:gd name="connsiteX0" fmla="*/ 0 w 9792974"/>
              <a:gd name="connsiteY0" fmla="*/ 6858000 h 6858000"/>
              <a:gd name="connsiteX1" fmla="*/ 3620132 w 9792974"/>
              <a:gd name="connsiteY1" fmla="*/ 0 h 6858000"/>
              <a:gd name="connsiteX2" fmla="*/ 9767382 w 9792974"/>
              <a:gd name="connsiteY2" fmla="*/ 23750 h 6858000"/>
              <a:gd name="connsiteX3" fmla="*/ 9792974 w 9792974"/>
              <a:gd name="connsiteY3" fmla="*/ 6858000 h 6858000"/>
              <a:gd name="connsiteX4" fmla="*/ 0 w 9792974"/>
              <a:gd name="connsiteY4" fmla="*/ 6858000 h 6858000"/>
              <a:gd name="connsiteX0" fmla="*/ 0 w 9793827"/>
              <a:gd name="connsiteY0" fmla="*/ 6858000 h 6858000"/>
              <a:gd name="connsiteX1" fmla="*/ 3620132 w 9793827"/>
              <a:gd name="connsiteY1" fmla="*/ 0 h 6858000"/>
              <a:gd name="connsiteX2" fmla="*/ 9791132 w 9793827"/>
              <a:gd name="connsiteY2" fmla="*/ 11875 h 6858000"/>
              <a:gd name="connsiteX3" fmla="*/ 9792974 w 9793827"/>
              <a:gd name="connsiteY3" fmla="*/ 6858000 h 6858000"/>
              <a:gd name="connsiteX4" fmla="*/ 0 w 9793827"/>
              <a:gd name="connsiteY4" fmla="*/ 6858000 h 6858000"/>
              <a:gd name="connsiteX0" fmla="*/ 0 w 9793827"/>
              <a:gd name="connsiteY0" fmla="*/ 6868048 h 6868048"/>
              <a:gd name="connsiteX1" fmla="*/ 3663209 w 9793827"/>
              <a:gd name="connsiteY1" fmla="*/ 0 h 6868048"/>
              <a:gd name="connsiteX2" fmla="*/ 9791132 w 9793827"/>
              <a:gd name="connsiteY2" fmla="*/ 21923 h 6868048"/>
              <a:gd name="connsiteX3" fmla="*/ 9792974 w 9793827"/>
              <a:gd name="connsiteY3" fmla="*/ 6868048 h 6868048"/>
              <a:gd name="connsiteX4" fmla="*/ 0 w 9793827"/>
              <a:gd name="connsiteY4" fmla="*/ 6868048 h 6868048"/>
              <a:gd name="connsiteX0" fmla="*/ 0 w 9793827"/>
              <a:gd name="connsiteY0" fmla="*/ 6868048 h 6868048"/>
              <a:gd name="connsiteX1" fmla="*/ 3673980 w 9793827"/>
              <a:gd name="connsiteY1" fmla="*/ 0 h 6868048"/>
              <a:gd name="connsiteX2" fmla="*/ 9791132 w 9793827"/>
              <a:gd name="connsiteY2" fmla="*/ 21923 h 6868048"/>
              <a:gd name="connsiteX3" fmla="*/ 9792974 w 9793827"/>
              <a:gd name="connsiteY3" fmla="*/ 6868048 h 6868048"/>
              <a:gd name="connsiteX4" fmla="*/ 0 w 9793827"/>
              <a:gd name="connsiteY4" fmla="*/ 6868048 h 6868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93827" h="6868048">
                <a:moveTo>
                  <a:pt x="0" y="6868048"/>
                </a:moveTo>
                <a:lnTo>
                  <a:pt x="3673980" y="0"/>
                </a:lnTo>
                <a:lnTo>
                  <a:pt x="9791132" y="21923"/>
                </a:lnTo>
                <a:cubicBezTo>
                  <a:pt x="9799663" y="2300006"/>
                  <a:pt x="9784443" y="4589965"/>
                  <a:pt x="9792974" y="6868048"/>
                </a:cubicBezTo>
                <a:lnTo>
                  <a:pt x="0" y="6868048"/>
                </a:lnTo>
                <a:close/>
              </a:path>
            </a:pathLst>
          </a:custGeom>
          <a:solidFill>
            <a:schemeClr val="accent2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5" name="平行四边形 3"/>
          <p:cNvSpPr/>
          <p:nvPr/>
        </p:nvSpPr>
        <p:spPr bwMode="auto">
          <a:xfrm>
            <a:off x="3218818" y="-24181"/>
            <a:ext cx="9019788" cy="6896367"/>
          </a:xfrm>
          <a:custGeom>
            <a:avLst/>
            <a:gdLst>
              <a:gd name="connsiteX0" fmla="*/ 0 w 7344816"/>
              <a:gd name="connsiteY0" fmla="*/ 6858000 h 6858000"/>
              <a:gd name="connsiteX1" fmla="*/ 3620132 w 7344816"/>
              <a:gd name="connsiteY1" fmla="*/ 0 h 6858000"/>
              <a:gd name="connsiteX2" fmla="*/ 7344816 w 7344816"/>
              <a:gd name="connsiteY2" fmla="*/ 0 h 6858000"/>
              <a:gd name="connsiteX3" fmla="*/ 3724684 w 7344816"/>
              <a:gd name="connsiteY3" fmla="*/ 6858000 h 6858000"/>
              <a:gd name="connsiteX4" fmla="*/ 0 w 7344816"/>
              <a:gd name="connsiteY4" fmla="*/ 6858000 h 6858000"/>
              <a:gd name="connsiteX0" fmla="*/ 0 w 9792974"/>
              <a:gd name="connsiteY0" fmla="*/ 6858000 h 6858000"/>
              <a:gd name="connsiteX1" fmla="*/ 3620132 w 9792974"/>
              <a:gd name="connsiteY1" fmla="*/ 0 h 6858000"/>
              <a:gd name="connsiteX2" fmla="*/ 7344816 w 9792974"/>
              <a:gd name="connsiteY2" fmla="*/ 0 h 6858000"/>
              <a:gd name="connsiteX3" fmla="*/ 9792974 w 9792974"/>
              <a:gd name="connsiteY3" fmla="*/ 6858000 h 6858000"/>
              <a:gd name="connsiteX4" fmla="*/ 0 w 9792974"/>
              <a:gd name="connsiteY4" fmla="*/ 6858000 h 6858000"/>
              <a:gd name="connsiteX0" fmla="*/ 0 w 9792974"/>
              <a:gd name="connsiteY0" fmla="*/ 6858000 h 6858000"/>
              <a:gd name="connsiteX1" fmla="*/ 3620132 w 9792974"/>
              <a:gd name="connsiteY1" fmla="*/ 0 h 6858000"/>
              <a:gd name="connsiteX2" fmla="*/ 9767382 w 9792974"/>
              <a:gd name="connsiteY2" fmla="*/ 23750 h 6858000"/>
              <a:gd name="connsiteX3" fmla="*/ 9792974 w 9792974"/>
              <a:gd name="connsiteY3" fmla="*/ 6858000 h 6858000"/>
              <a:gd name="connsiteX4" fmla="*/ 0 w 9792974"/>
              <a:gd name="connsiteY4" fmla="*/ 6858000 h 6858000"/>
              <a:gd name="connsiteX0" fmla="*/ 0 w 9793827"/>
              <a:gd name="connsiteY0" fmla="*/ 6858000 h 6858000"/>
              <a:gd name="connsiteX1" fmla="*/ 3620132 w 9793827"/>
              <a:gd name="connsiteY1" fmla="*/ 0 h 6858000"/>
              <a:gd name="connsiteX2" fmla="*/ 9791132 w 9793827"/>
              <a:gd name="connsiteY2" fmla="*/ 11875 h 6858000"/>
              <a:gd name="connsiteX3" fmla="*/ 9792974 w 9793827"/>
              <a:gd name="connsiteY3" fmla="*/ 6858000 h 6858000"/>
              <a:gd name="connsiteX4" fmla="*/ 0 w 9793827"/>
              <a:gd name="connsiteY4" fmla="*/ 6858000 h 6858000"/>
              <a:gd name="connsiteX0" fmla="*/ 0 w 9793827"/>
              <a:gd name="connsiteY0" fmla="*/ 6881751 h 6881751"/>
              <a:gd name="connsiteX1" fmla="*/ 3711303 w 9793827"/>
              <a:gd name="connsiteY1" fmla="*/ 0 h 6881751"/>
              <a:gd name="connsiteX2" fmla="*/ 9791132 w 9793827"/>
              <a:gd name="connsiteY2" fmla="*/ 35626 h 6881751"/>
              <a:gd name="connsiteX3" fmla="*/ 9792974 w 9793827"/>
              <a:gd name="connsiteY3" fmla="*/ 6881751 h 6881751"/>
              <a:gd name="connsiteX4" fmla="*/ 0 w 9793827"/>
              <a:gd name="connsiteY4" fmla="*/ 6881751 h 6881751"/>
              <a:gd name="connsiteX0" fmla="*/ 0 w 9871974"/>
              <a:gd name="connsiteY0" fmla="*/ 6881751 h 6881751"/>
              <a:gd name="connsiteX1" fmla="*/ 3789450 w 9871974"/>
              <a:gd name="connsiteY1" fmla="*/ 0 h 6881751"/>
              <a:gd name="connsiteX2" fmla="*/ 9869279 w 9871974"/>
              <a:gd name="connsiteY2" fmla="*/ 35626 h 6881751"/>
              <a:gd name="connsiteX3" fmla="*/ 9871121 w 9871974"/>
              <a:gd name="connsiteY3" fmla="*/ 6881751 h 6881751"/>
              <a:gd name="connsiteX4" fmla="*/ 0 w 9871974"/>
              <a:gd name="connsiteY4" fmla="*/ 6881751 h 6881751"/>
              <a:gd name="connsiteX0" fmla="*/ 0 w 9892599"/>
              <a:gd name="connsiteY0" fmla="*/ 6896367 h 6896367"/>
              <a:gd name="connsiteX1" fmla="*/ 3789450 w 9892599"/>
              <a:gd name="connsiteY1" fmla="*/ 14616 h 6896367"/>
              <a:gd name="connsiteX2" fmla="*/ 9891321 w 9892599"/>
              <a:gd name="connsiteY2" fmla="*/ 0 h 6896367"/>
              <a:gd name="connsiteX3" fmla="*/ 9871121 w 9892599"/>
              <a:gd name="connsiteY3" fmla="*/ 6896367 h 6896367"/>
              <a:gd name="connsiteX4" fmla="*/ 0 w 9892599"/>
              <a:gd name="connsiteY4" fmla="*/ 6896367 h 689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92599" h="6896367">
                <a:moveTo>
                  <a:pt x="0" y="6896367"/>
                </a:moveTo>
                <a:lnTo>
                  <a:pt x="3789450" y="14616"/>
                </a:lnTo>
                <a:lnTo>
                  <a:pt x="9891321" y="0"/>
                </a:lnTo>
                <a:cubicBezTo>
                  <a:pt x="9899852" y="2278083"/>
                  <a:pt x="9862590" y="4618284"/>
                  <a:pt x="9871121" y="6896367"/>
                </a:cubicBezTo>
                <a:lnTo>
                  <a:pt x="0" y="6896367"/>
                </a:lnTo>
                <a:close/>
              </a:path>
            </a:pathLst>
          </a:custGeom>
          <a:solidFill>
            <a:schemeClr val="accent2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41407" y="2726258"/>
            <a:ext cx="5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七 成本预算</a:t>
            </a:r>
            <a:endParaRPr lang="zh-CN" altLang="en-US" sz="4000" b="1" dirty="0">
              <a:solidFill>
                <a:schemeClr val="bg2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417861" y="4657479"/>
            <a:ext cx="3327770" cy="2385607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5341761" y="3861829"/>
            <a:ext cx="2954211" cy="520741"/>
            <a:chOff x="7085760" y="3652463"/>
            <a:chExt cx="2954211" cy="520741"/>
          </a:xfrm>
        </p:grpSpPr>
        <p:sp>
          <p:nvSpPr>
            <p:cNvPr id="27" name="Pentagon 426"/>
            <p:cNvSpPr/>
            <p:nvPr/>
          </p:nvSpPr>
          <p:spPr bwMode="auto">
            <a:xfrm>
              <a:off x="7573888" y="3652463"/>
              <a:ext cx="2466083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28" name="Round Same Side Corner Rectangle 427"/>
            <p:cNvSpPr/>
            <p:nvPr/>
          </p:nvSpPr>
          <p:spPr bwMode="auto">
            <a:xfrm rot="16200000">
              <a:off x="7077700" y="3674661"/>
              <a:ext cx="506603" cy="49048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29" name="Rectangle 1436"/>
            <p:cNvSpPr>
              <a:spLocks noChangeArrowheads="1"/>
            </p:cNvSpPr>
            <p:nvPr/>
          </p:nvSpPr>
          <p:spPr bwMode="auto">
            <a:xfrm>
              <a:off x="7174385" y="3729417"/>
              <a:ext cx="31098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>
                  <a:solidFill>
                    <a:srgbClr val="F2F2F2"/>
                  </a:solidFill>
                  <a:cs typeface="Arial" pitchFamily="34" charset="0"/>
                </a:rPr>
                <a:t>01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801878" y="3711600"/>
              <a:ext cx="196557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人工成本</a:t>
              </a:r>
              <a:endParaRPr lang="zh-CN" altLang="en-US" sz="20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341761" y="4566802"/>
            <a:ext cx="2954211" cy="520741"/>
            <a:chOff x="7085760" y="4309917"/>
            <a:chExt cx="2954211" cy="520741"/>
          </a:xfrm>
        </p:grpSpPr>
        <p:sp>
          <p:nvSpPr>
            <p:cNvPr id="43" name="Pentagon 426"/>
            <p:cNvSpPr/>
            <p:nvPr/>
          </p:nvSpPr>
          <p:spPr bwMode="auto">
            <a:xfrm>
              <a:off x="7573888" y="4309917"/>
              <a:ext cx="2466083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44" name="Round Same Side Corner Rectangle 427"/>
            <p:cNvSpPr/>
            <p:nvPr/>
          </p:nvSpPr>
          <p:spPr bwMode="auto">
            <a:xfrm rot="16200000">
              <a:off x="7077700" y="4332115"/>
              <a:ext cx="506603" cy="49048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46" name="Rectangle 1436"/>
            <p:cNvSpPr>
              <a:spLocks noChangeArrowheads="1"/>
            </p:cNvSpPr>
            <p:nvPr/>
          </p:nvSpPr>
          <p:spPr bwMode="auto">
            <a:xfrm>
              <a:off x="7174385" y="4386871"/>
              <a:ext cx="31098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02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801878" y="4369054"/>
              <a:ext cx="196557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硬件成本</a:t>
              </a:r>
              <a:endParaRPr lang="zh-CN" altLang="en-US" sz="20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36" name="Oval 17"/>
          <p:cNvSpPr/>
          <p:nvPr/>
        </p:nvSpPr>
        <p:spPr>
          <a:xfrm>
            <a:off x="7730135" y="1121956"/>
            <a:ext cx="1438275" cy="1438275"/>
          </a:xfrm>
          <a:prstGeom prst="ellipse">
            <a:avLst/>
          </a:prstGeom>
          <a:noFill/>
          <a:ln w="38100" cmpd="sng">
            <a:solidFill>
              <a:schemeClr val="accent4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zh-CN" sz="2400">
              <a:solidFill>
                <a:srgbClr val="FFFFFF"/>
              </a:solidFill>
            </a:endParaRPr>
          </a:p>
        </p:txBody>
      </p:sp>
      <p:sp>
        <p:nvSpPr>
          <p:cNvPr id="39" name="Oval 67"/>
          <p:cNvSpPr/>
          <p:nvPr/>
        </p:nvSpPr>
        <p:spPr>
          <a:xfrm>
            <a:off x="7642823" y="1036231"/>
            <a:ext cx="1620837" cy="1619250"/>
          </a:xfrm>
          <a:prstGeom prst="ellipse">
            <a:avLst/>
          </a:prstGeom>
          <a:noFill/>
          <a:ln w="63500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zh-CN" sz="2400">
              <a:solidFill>
                <a:srgbClr val="FFFFFF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8617524" y="3861829"/>
            <a:ext cx="2954211" cy="520741"/>
            <a:chOff x="7085760" y="3652463"/>
            <a:chExt cx="2954211" cy="520741"/>
          </a:xfrm>
        </p:grpSpPr>
        <p:sp>
          <p:nvSpPr>
            <p:cNvPr id="48" name="Pentagon 426"/>
            <p:cNvSpPr/>
            <p:nvPr/>
          </p:nvSpPr>
          <p:spPr bwMode="auto">
            <a:xfrm>
              <a:off x="7573888" y="3652463"/>
              <a:ext cx="2466083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49" name="Round Same Side Corner Rectangle 427"/>
            <p:cNvSpPr/>
            <p:nvPr/>
          </p:nvSpPr>
          <p:spPr bwMode="auto">
            <a:xfrm rot="16200000">
              <a:off x="7077700" y="3674661"/>
              <a:ext cx="506603" cy="49048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51" name="Rectangle 1436"/>
            <p:cNvSpPr>
              <a:spLocks noChangeArrowheads="1"/>
            </p:cNvSpPr>
            <p:nvPr/>
          </p:nvSpPr>
          <p:spPr bwMode="auto">
            <a:xfrm>
              <a:off x="7174385" y="3729417"/>
              <a:ext cx="31098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03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801878" y="3711600"/>
              <a:ext cx="196557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是否增加成本</a:t>
              </a:r>
              <a:endParaRPr lang="zh-CN" altLang="en-US" sz="20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63" name="Freeform 13"/>
          <p:cNvSpPr>
            <a:spLocks noEditPoints="1"/>
          </p:cNvSpPr>
          <p:nvPr/>
        </p:nvSpPr>
        <p:spPr bwMode="auto">
          <a:xfrm>
            <a:off x="8119164" y="1434606"/>
            <a:ext cx="743601" cy="800121"/>
          </a:xfrm>
          <a:custGeom>
            <a:avLst/>
            <a:gdLst>
              <a:gd name="T0" fmla="*/ 255 w 847"/>
              <a:gd name="T1" fmla="*/ 138 h 903"/>
              <a:gd name="T2" fmla="*/ 555 w 847"/>
              <a:gd name="T3" fmla="*/ 100 h 903"/>
              <a:gd name="T4" fmla="*/ 448 w 847"/>
              <a:gd name="T5" fmla="*/ 61 h 903"/>
              <a:gd name="T6" fmla="*/ 324 w 847"/>
              <a:gd name="T7" fmla="*/ 61 h 903"/>
              <a:gd name="T8" fmla="*/ 217 w 847"/>
              <a:gd name="T9" fmla="*/ 100 h 903"/>
              <a:gd name="T10" fmla="*/ 697 w 847"/>
              <a:gd name="T11" fmla="*/ 782 h 903"/>
              <a:gd name="T12" fmla="*/ 709 w 847"/>
              <a:gd name="T13" fmla="*/ 755 h 903"/>
              <a:gd name="T14" fmla="*/ 660 w 847"/>
              <a:gd name="T15" fmla="*/ 586 h 903"/>
              <a:gd name="T16" fmla="*/ 629 w 847"/>
              <a:gd name="T17" fmla="*/ 586 h 903"/>
              <a:gd name="T18" fmla="*/ 629 w 847"/>
              <a:gd name="T19" fmla="*/ 716 h 903"/>
              <a:gd name="T20" fmla="*/ 630 w 847"/>
              <a:gd name="T21" fmla="*/ 719 h 903"/>
              <a:gd name="T22" fmla="*/ 631 w 847"/>
              <a:gd name="T23" fmla="*/ 722 h 903"/>
              <a:gd name="T24" fmla="*/ 633 w 847"/>
              <a:gd name="T25" fmla="*/ 724 h 903"/>
              <a:gd name="T26" fmla="*/ 807 w 847"/>
              <a:gd name="T27" fmla="*/ 596 h 903"/>
              <a:gd name="T28" fmla="*/ 644 w 847"/>
              <a:gd name="T29" fmla="*/ 510 h 903"/>
              <a:gd name="T30" fmla="*/ 607 w 847"/>
              <a:gd name="T31" fmla="*/ 899 h 903"/>
              <a:gd name="T32" fmla="*/ 837 w 847"/>
              <a:gd name="T33" fmla="*/ 743 h 903"/>
              <a:gd name="T34" fmla="*/ 808 w 847"/>
              <a:gd name="T35" fmla="*/ 737 h 903"/>
              <a:gd name="T36" fmla="*/ 645 w 847"/>
              <a:gd name="T37" fmla="*/ 872 h 903"/>
              <a:gd name="T38" fmla="*/ 481 w 847"/>
              <a:gd name="T39" fmla="*/ 675 h 903"/>
              <a:gd name="T40" fmla="*/ 676 w 847"/>
              <a:gd name="T41" fmla="*/ 543 h 903"/>
              <a:gd name="T42" fmla="*/ 808 w 847"/>
              <a:gd name="T43" fmla="*/ 737 h 903"/>
              <a:gd name="T44" fmla="*/ 284 w 847"/>
              <a:gd name="T45" fmla="*/ 736 h 903"/>
              <a:gd name="T46" fmla="*/ 485 w 847"/>
              <a:gd name="T47" fmla="*/ 536 h 903"/>
              <a:gd name="T48" fmla="*/ 526 w 847"/>
              <a:gd name="T49" fmla="*/ 505 h 903"/>
              <a:gd name="T50" fmla="*/ 732 w 847"/>
              <a:gd name="T51" fmla="*/ 306 h 903"/>
              <a:gd name="T52" fmla="*/ 740 w 847"/>
              <a:gd name="T53" fmla="*/ 494 h 903"/>
              <a:gd name="T54" fmla="*/ 772 w 847"/>
              <a:gd name="T55" fmla="*/ 505 h 903"/>
              <a:gd name="T56" fmla="*/ 772 w 847"/>
              <a:gd name="T57" fmla="*/ 208 h 903"/>
              <a:gd name="T58" fmla="*/ 40 w 847"/>
              <a:gd name="T59" fmla="*/ 167 h 903"/>
              <a:gd name="T60" fmla="*/ 0 w 847"/>
              <a:gd name="T61" fmla="*/ 314 h 903"/>
              <a:gd name="T62" fmla="*/ 0 w 847"/>
              <a:gd name="T63" fmla="*/ 536 h 903"/>
              <a:gd name="T64" fmla="*/ 0 w 847"/>
              <a:gd name="T65" fmla="*/ 751 h 903"/>
              <a:gd name="T66" fmla="*/ 427 w 847"/>
              <a:gd name="T67" fmla="*/ 791 h 903"/>
              <a:gd name="T68" fmla="*/ 32 w 847"/>
              <a:gd name="T69" fmla="*/ 314 h 903"/>
              <a:gd name="T70" fmla="*/ 40 w 847"/>
              <a:gd name="T71" fmla="*/ 306 h 903"/>
              <a:gd name="T72" fmla="*/ 252 w 847"/>
              <a:gd name="T73" fmla="*/ 505 h 903"/>
              <a:gd name="T74" fmla="*/ 32 w 847"/>
              <a:gd name="T75" fmla="*/ 314 h 903"/>
              <a:gd name="T76" fmla="*/ 252 w 847"/>
              <a:gd name="T77" fmla="*/ 536 h 903"/>
              <a:gd name="T78" fmla="*/ 40 w 847"/>
              <a:gd name="T79" fmla="*/ 736 h 903"/>
              <a:gd name="T80" fmla="*/ 32 w 847"/>
              <a:gd name="T81" fmla="*/ 536 h 903"/>
              <a:gd name="T82" fmla="*/ 284 w 847"/>
              <a:gd name="T83" fmla="*/ 505 h 903"/>
              <a:gd name="T84" fmla="*/ 284 w 847"/>
              <a:gd name="T85" fmla="*/ 306 h 903"/>
              <a:gd name="T86" fmla="*/ 495 w 847"/>
              <a:gd name="T87" fmla="*/ 505 h 903"/>
              <a:gd name="T88" fmla="*/ 511 w 847"/>
              <a:gd name="T89" fmla="*/ 207 h 903"/>
              <a:gd name="T90" fmla="*/ 538 w 847"/>
              <a:gd name="T91" fmla="*/ 235 h 903"/>
              <a:gd name="T92" fmla="*/ 483 w 847"/>
              <a:gd name="T93" fmla="*/ 235 h 903"/>
              <a:gd name="T94" fmla="*/ 268 w 847"/>
              <a:gd name="T95" fmla="*/ 207 h 903"/>
              <a:gd name="T96" fmla="*/ 295 w 847"/>
              <a:gd name="T97" fmla="*/ 235 h 903"/>
              <a:gd name="T98" fmla="*/ 241 w 847"/>
              <a:gd name="T99" fmla="*/ 235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47" h="903">
                <a:moveTo>
                  <a:pt x="217" y="100"/>
                </a:moveTo>
                <a:cubicBezTo>
                  <a:pt x="217" y="121"/>
                  <a:pt x="234" y="138"/>
                  <a:pt x="255" y="138"/>
                </a:cubicBezTo>
                <a:lnTo>
                  <a:pt x="517" y="138"/>
                </a:lnTo>
                <a:cubicBezTo>
                  <a:pt x="538" y="138"/>
                  <a:pt x="555" y="121"/>
                  <a:pt x="555" y="100"/>
                </a:cubicBezTo>
                <a:cubicBezTo>
                  <a:pt x="555" y="79"/>
                  <a:pt x="538" y="61"/>
                  <a:pt x="517" y="61"/>
                </a:cubicBezTo>
                <a:lnTo>
                  <a:pt x="448" y="61"/>
                </a:lnTo>
                <a:cubicBezTo>
                  <a:pt x="448" y="27"/>
                  <a:pt x="420" y="0"/>
                  <a:pt x="386" y="0"/>
                </a:cubicBezTo>
                <a:cubicBezTo>
                  <a:pt x="352" y="0"/>
                  <a:pt x="324" y="27"/>
                  <a:pt x="324" y="61"/>
                </a:cubicBezTo>
                <a:lnTo>
                  <a:pt x="255" y="61"/>
                </a:lnTo>
                <a:cubicBezTo>
                  <a:pt x="234" y="61"/>
                  <a:pt x="217" y="79"/>
                  <a:pt x="217" y="100"/>
                </a:cubicBezTo>
                <a:close/>
                <a:moveTo>
                  <a:pt x="686" y="777"/>
                </a:moveTo>
                <a:cubicBezTo>
                  <a:pt x="689" y="780"/>
                  <a:pt x="693" y="782"/>
                  <a:pt x="697" y="782"/>
                </a:cubicBezTo>
                <a:cubicBezTo>
                  <a:pt x="702" y="782"/>
                  <a:pt x="706" y="780"/>
                  <a:pt x="709" y="777"/>
                </a:cubicBezTo>
                <a:cubicBezTo>
                  <a:pt x="715" y="771"/>
                  <a:pt x="715" y="761"/>
                  <a:pt x="709" y="755"/>
                </a:cubicBezTo>
                <a:lnTo>
                  <a:pt x="660" y="706"/>
                </a:lnTo>
                <a:lnTo>
                  <a:pt x="660" y="586"/>
                </a:lnTo>
                <a:cubicBezTo>
                  <a:pt x="660" y="577"/>
                  <a:pt x="653" y="570"/>
                  <a:pt x="644" y="570"/>
                </a:cubicBezTo>
                <a:cubicBezTo>
                  <a:pt x="636" y="570"/>
                  <a:pt x="629" y="577"/>
                  <a:pt x="629" y="586"/>
                </a:cubicBezTo>
                <a:lnTo>
                  <a:pt x="629" y="713"/>
                </a:lnTo>
                <a:cubicBezTo>
                  <a:pt x="629" y="714"/>
                  <a:pt x="629" y="715"/>
                  <a:pt x="629" y="716"/>
                </a:cubicBezTo>
                <a:cubicBezTo>
                  <a:pt x="629" y="716"/>
                  <a:pt x="629" y="717"/>
                  <a:pt x="629" y="717"/>
                </a:cubicBezTo>
                <a:cubicBezTo>
                  <a:pt x="629" y="718"/>
                  <a:pt x="630" y="718"/>
                  <a:pt x="630" y="719"/>
                </a:cubicBezTo>
                <a:cubicBezTo>
                  <a:pt x="630" y="719"/>
                  <a:pt x="630" y="720"/>
                  <a:pt x="631" y="720"/>
                </a:cubicBezTo>
                <a:cubicBezTo>
                  <a:pt x="631" y="721"/>
                  <a:pt x="631" y="721"/>
                  <a:pt x="631" y="722"/>
                </a:cubicBezTo>
                <a:cubicBezTo>
                  <a:pt x="632" y="722"/>
                  <a:pt x="632" y="723"/>
                  <a:pt x="633" y="724"/>
                </a:cubicBezTo>
                <a:cubicBezTo>
                  <a:pt x="633" y="724"/>
                  <a:pt x="633" y="724"/>
                  <a:pt x="633" y="724"/>
                </a:cubicBezTo>
                <a:lnTo>
                  <a:pt x="686" y="777"/>
                </a:lnTo>
                <a:close/>
                <a:moveTo>
                  <a:pt x="807" y="596"/>
                </a:moveTo>
                <a:cubicBezTo>
                  <a:pt x="777" y="552"/>
                  <a:pt x="733" y="523"/>
                  <a:pt x="681" y="513"/>
                </a:cubicBezTo>
                <a:cubicBezTo>
                  <a:pt x="669" y="511"/>
                  <a:pt x="657" y="510"/>
                  <a:pt x="644" y="510"/>
                </a:cubicBezTo>
                <a:cubicBezTo>
                  <a:pt x="550" y="510"/>
                  <a:pt x="469" y="577"/>
                  <a:pt x="451" y="669"/>
                </a:cubicBezTo>
                <a:cubicBezTo>
                  <a:pt x="431" y="776"/>
                  <a:pt x="501" y="879"/>
                  <a:pt x="607" y="899"/>
                </a:cubicBezTo>
                <a:cubicBezTo>
                  <a:pt x="620" y="902"/>
                  <a:pt x="632" y="903"/>
                  <a:pt x="645" y="903"/>
                </a:cubicBezTo>
                <a:cubicBezTo>
                  <a:pt x="739" y="903"/>
                  <a:pt x="820" y="836"/>
                  <a:pt x="837" y="743"/>
                </a:cubicBezTo>
                <a:cubicBezTo>
                  <a:pt x="847" y="692"/>
                  <a:pt x="836" y="639"/>
                  <a:pt x="807" y="596"/>
                </a:cubicBezTo>
                <a:close/>
                <a:moveTo>
                  <a:pt x="808" y="737"/>
                </a:moveTo>
                <a:lnTo>
                  <a:pt x="808" y="737"/>
                </a:lnTo>
                <a:cubicBezTo>
                  <a:pt x="793" y="816"/>
                  <a:pt x="724" y="872"/>
                  <a:pt x="645" y="872"/>
                </a:cubicBezTo>
                <a:cubicBezTo>
                  <a:pt x="634" y="872"/>
                  <a:pt x="624" y="871"/>
                  <a:pt x="613" y="869"/>
                </a:cubicBezTo>
                <a:cubicBezTo>
                  <a:pt x="523" y="852"/>
                  <a:pt x="464" y="765"/>
                  <a:pt x="481" y="675"/>
                </a:cubicBezTo>
                <a:cubicBezTo>
                  <a:pt x="496" y="597"/>
                  <a:pt x="565" y="540"/>
                  <a:pt x="644" y="540"/>
                </a:cubicBezTo>
                <a:cubicBezTo>
                  <a:pt x="655" y="540"/>
                  <a:pt x="665" y="541"/>
                  <a:pt x="676" y="543"/>
                </a:cubicBezTo>
                <a:cubicBezTo>
                  <a:pt x="719" y="551"/>
                  <a:pt x="757" y="576"/>
                  <a:pt x="782" y="613"/>
                </a:cubicBezTo>
                <a:cubicBezTo>
                  <a:pt x="807" y="650"/>
                  <a:pt x="816" y="694"/>
                  <a:pt x="808" y="737"/>
                </a:cubicBezTo>
                <a:close/>
                <a:moveTo>
                  <a:pt x="413" y="736"/>
                </a:moveTo>
                <a:lnTo>
                  <a:pt x="284" y="736"/>
                </a:lnTo>
                <a:lnTo>
                  <a:pt x="284" y="536"/>
                </a:lnTo>
                <a:lnTo>
                  <a:pt x="485" y="536"/>
                </a:lnTo>
                <a:cubicBezTo>
                  <a:pt x="497" y="524"/>
                  <a:pt x="512" y="514"/>
                  <a:pt x="527" y="505"/>
                </a:cubicBezTo>
                <a:lnTo>
                  <a:pt x="526" y="505"/>
                </a:lnTo>
                <a:lnTo>
                  <a:pt x="526" y="306"/>
                </a:lnTo>
                <a:lnTo>
                  <a:pt x="732" y="306"/>
                </a:lnTo>
                <a:cubicBezTo>
                  <a:pt x="736" y="306"/>
                  <a:pt x="740" y="309"/>
                  <a:pt x="740" y="314"/>
                </a:cubicBezTo>
                <a:lnTo>
                  <a:pt x="740" y="494"/>
                </a:lnTo>
                <a:cubicBezTo>
                  <a:pt x="751" y="499"/>
                  <a:pt x="762" y="505"/>
                  <a:pt x="772" y="511"/>
                </a:cubicBezTo>
                <a:lnTo>
                  <a:pt x="772" y="505"/>
                </a:lnTo>
                <a:lnTo>
                  <a:pt x="772" y="314"/>
                </a:lnTo>
                <a:lnTo>
                  <a:pt x="772" y="208"/>
                </a:lnTo>
                <a:cubicBezTo>
                  <a:pt x="772" y="185"/>
                  <a:pt x="754" y="167"/>
                  <a:pt x="732" y="167"/>
                </a:cubicBezTo>
                <a:lnTo>
                  <a:pt x="40" y="167"/>
                </a:lnTo>
                <a:cubicBezTo>
                  <a:pt x="18" y="167"/>
                  <a:pt x="0" y="185"/>
                  <a:pt x="0" y="208"/>
                </a:cubicBezTo>
                <a:lnTo>
                  <a:pt x="0" y="314"/>
                </a:lnTo>
                <a:lnTo>
                  <a:pt x="0" y="505"/>
                </a:lnTo>
                <a:lnTo>
                  <a:pt x="0" y="536"/>
                </a:lnTo>
                <a:lnTo>
                  <a:pt x="0" y="727"/>
                </a:lnTo>
                <a:lnTo>
                  <a:pt x="0" y="751"/>
                </a:lnTo>
                <a:cubicBezTo>
                  <a:pt x="0" y="773"/>
                  <a:pt x="18" y="791"/>
                  <a:pt x="40" y="791"/>
                </a:cubicBezTo>
                <a:lnTo>
                  <a:pt x="427" y="791"/>
                </a:lnTo>
                <a:cubicBezTo>
                  <a:pt x="420" y="773"/>
                  <a:pt x="415" y="755"/>
                  <a:pt x="413" y="736"/>
                </a:cubicBezTo>
                <a:close/>
                <a:moveTo>
                  <a:pt x="32" y="314"/>
                </a:moveTo>
                <a:lnTo>
                  <a:pt x="32" y="314"/>
                </a:lnTo>
                <a:cubicBezTo>
                  <a:pt x="32" y="309"/>
                  <a:pt x="36" y="306"/>
                  <a:pt x="40" y="306"/>
                </a:cubicBezTo>
                <a:lnTo>
                  <a:pt x="252" y="306"/>
                </a:lnTo>
                <a:lnTo>
                  <a:pt x="252" y="505"/>
                </a:lnTo>
                <a:lnTo>
                  <a:pt x="32" y="505"/>
                </a:lnTo>
                <a:lnTo>
                  <a:pt x="32" y="314"/>
                </a:lnTo>
                <a:close/>
                <a:moveTo>
                  <a:pt x="252" y="536"/>
                </a:moveTo>
                <a:lnTo>
                  <a:pt x="252" y="536"/>
                </a:lnTo>
                <a:lnTo>
                  <a:pt x="252" y="736"/>
                </a:lnTo>
                <a:lnTo>
                  <a:pt x="40" y="736"/>
                </a:lnTo>
                <a:cubicBezTo>
                  <a:pt x="36" y="736"/>
                  <a:pt x="32" y="732"/>
                  <a:pt x="32" y="727"/>
                </a:cubicBezTo>
                <a:lnTo>
                  <a:pt x="32" y="536"/>
                </a:lnTo>
                <a:lnTo>
                  <a:pt x="252" y="536"/>
                </a:lnTo>
                <a:close/>
                <a:moveTo>
                  <a:pt x="284" y="505"/>
                </a:moveTo>
                <a:lnTo>
                  <a:pt x="284" y="505"/>
                </a:lnTo>
                <a:lnTo>
                  <a:pt x="284" y="306"/>
                </a:lnTo>
                <a:lnTo>
                  <a:pt x="495" y="306"/>
                </a:lnTo>
                <a:lnTo>
                  <a:pt x="495" y="505"/>
                </a:lnTo>
                <a:lnTo>
                  <a:pt x="284" y="505"/>
                </a:lnTo>
                <a:close/>
                <a:moveTo>
                  <a:pt x="511" y="207"/>
                </a:moveTo>
                <a:lnTo>
                  <a:pt x="511" y="207"/>
                </a:lnTo>
                <a:cubicBezTo>
                  <a:pt x="526" y="207"/>
                  <a:pt x="538" y="219"/>
                  <a:pt x="538" y="235"/>
                </a:cubicBezTo>
                <a:cubicBezTo>
                  <a:pt x="538" y="250"/>
                  <a:pt x="526" y="262"/>
                  <a:pt x="511" y="262"/>
                </a:cubicBezTo>
                <a:cubicBezTo>
                  <a:pt x="496" y="262"/>
                  <a:pt x="483" y="250"/>
                  <a:pt x="483" y="235"/>
                </a:cubicBezTo>
                <a:cubicBezTo>
                  <a:pt x="483" y="219"/>
                  <a:pt x="496" y="207"/>
                  <a:pt x="511" y="207"/>
                </a:cubicBezTo>
                <a:close/>
                <a:moveTo>
                  <a:pt x="268" y="207"/>
                </a:moveTo>
                <a:lnTo>
                  <a:pt x="268" y="207"/>
                </a:lnTo>
                <a:cubicBezTo>
                  <a:pt x="283" y="207"/>
                  <a:pt x="295" y="219"/>
                  <a:pt x="295" y="235"/>
                </a:cubicBezTo>
                <a:cubicBezTo>
                  <a:pt x="295" y="250"/>
                  <a:pt x="283" y="262"/>
                  <a:pt x="268" y="262"/>
                </a:cubicBezTo>
                <a:cubicBezTo>
                  <a:pt x="253" y="262"/>
                  <a:pt x="241" y="250"/>
                  <a:pt x="241" y="235"/>
                </a:cubicBezTo>
                <a:cubicBezTo>
                  <a:pt x="241" y="219"/>
                  <a:pt x="253" y="207"/>
                  <a:pt x="268" y="207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75238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剪去同侧角的矩形 19"/>
          <p:cNvSpPr/>
          <p:nvPr/>
        </p:nvSpPr>
        <p:spPr bwMode="auto">
          <a:xfrm rot="10800000">
            <a:off x="481754" y="231569"/>
            <a:ext cx="2592289" cy="708962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8" name="矩形 157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9" name="矩形 158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29992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一 业务分析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162" name="表格 161"/>
          <p:cNvGraphicFramePr>
            <a:graphicFrameLocks noGrp="1"/>
          </p:cNvGraphicFramePr>
          <p:nvPr/>
        </p:nvGraphicFramePr>
        <p:xfrm>
          <a:off x="1345853" y="1052736"/>
          <a:ext cx="9505057" cy="4464500"/>
        </p:xfrm>
        <a:graphic>
          <a:graphicData uri="http://schemas.openxmlformats.org/drawingml/2006/table">
            <a:tbl>
              <a:tblPr/>
              <a:tblGrid>
                <a:gridCol w="490341"/>
                <a:gridCol w="980680"/>
                <a:gridCol w="669503"/>
                <a:gridCol w="669503"/>
                <a:gridCol w="669503"/>
                <a:gridCol w="669503"/>
                <a:gridCol w="669503"/>
                <a:gridCol w="669503"/>
                <a:gridCol w="669503"/>
                <a:gridCol w="669503"/>
                <a:gridCol w="669503"/>
                <a:gridCol w="669503"/>
                <a:gridCol w="669503"/>
                <a:gridCol w="669503"/>
              </a:tblGrid>
              <a:tr h="44645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月份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一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二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三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四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五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六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七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八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九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十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十一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十二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645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二部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业务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电商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0E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电商、公众号、小程序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0E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464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服务器（台）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9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</a:tr>
              <a:tr h="4464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峰值利用率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70%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70%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645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三部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业务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转发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APP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0E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转发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APP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、公众号、小程序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0E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464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服务器（台）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</a:tr>
              <a:tr h="4464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峰值利用率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80%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645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五部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业务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公众号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0E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公众号、小程序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0E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464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服务器（台）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8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</a:tr>
              <a:tr h="4464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峰值利用率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70%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60%</a:t>
                      </a:r>
                    </a:p>
                  </a:txBody>
                  <a:tcPr marL="8099" marR="8099" marT="809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3" name="Rectangle 17"/>
          <p:cNvSpPr>
            <a:spLocks/>
          </p:cNvSpPr>
          <p:nvPr/>
        </p:nvSpPr>
        <p:spPr bwMode="auto">
          <a:xfrm>
            <a:off x="3074043" y="5661248"/>
            <a:ext cx="6840761" cy="7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A737D"/>
                </a:solidFill>
                <a:latin typeface="+mn-ea"/>
                <a:ea typeface="+mn-ea"/>
              </a:rPr>
              <a:t>假设服务器加配套</a:t>
            </a:r>
            <a:r>
              <a:rPr lang="en-US" altLang="zh-CN" sz="1600" dirty="0" smtClean="0">
                <a:solidFill>
                  <a:srgbClr val="6A737D"/>
                </a:solidFill>
                <a:latin typeface="+mn-ea"/>
                <a:ea typeface="+mn-ea"/>
              </a:rPr>
              <a:t>SLB</a:t>
            </a:r>
            <a:r>
              <a:rPr lang="zh-CN" altLang="en-US" sz="1600" dirty="0" smtClean="0">
                <a:solidFill>
                  <a:srgbClr val="6A737D"/>
                </a:solidFill>
                <a:latin typeface="+mn-ea"/>
                <a:ea typeface="+mn-ea"/>
              </a:rPr>
              <a:t>和数据库单台费用</a:t>
            </a:r>
            <a:r>
              <a:rPr lang="en-US" altLang="zh-CN" sz="1600" dirty="0" smtClean="0">
                <a:solidFill>
                  <a:srgbClr val="6A737D"/>
                </a:solidFill>
                <a:latin typeface="+mn-ea"/>
                <a:ea typeface="+mn-ea"/>
              </a:rPr>
              <a:t>800/</a:t>
            </a:r>
            <a:r>
              <a:rPr lang="zh-CN" altLang="en-US" sz="1600" dirty="0" smtClean="0">
                <a:solidFill>
                  <a:srgbClr val="6A737D"/>
                </a:solidFill>
                <a:latin typeface="+mn-ea"/>
                <a:ea typeface="+mn-ea"/>
              </a:rPr>
              <a:t>月，全年服务器成本为（</a:t>
            </a:r>
            <a:r>
              <a:rPr lang="en-US" altLang="zh-CN" sz="1600" dirty="0" smtClean="0">
                <a:solidFill>
                  <a:srgbClr val="6A737D"/>
                </a:solidFill>
                <a:latin typeface="+mn-ea"/>
                <a:ea typeface="+mn-ea"/>
              </a:rPr>
              <a:t>53+67+58</a:t>
            </a:r>
            <a:r>
              <a:rPr lang="zh-CN" altLang="en-US" sz="1600" dirty="0" smtClean="0">
                <a:solidFill>
                  <a:srgbClr val="6A737D"/>
                </a:solidFill>
                <a:latin typeface="+mn-ea"/>
                <a:ea typeface="+mn-ea"/>
              </a:rPr>
              <a:t>）</a:t>
            </a:r>
            <a:r>
              <a:rPr lang="en-US" altLang="zh-CN" sz="1600" dirty="0" smtClean="0">
                <a:solidFill>
                  <a:srgbClr val="6A737D"/>
                </a:solidFill>
                <a:latin typeface="+mn-ea"/>
                <a:ea typeface="+mn-ea"/>
              </a:rPr>
              <a:t>×600=142400</a:t>
            </a:r>
            <a:r>
              <a:rPr lang="zh-CN" altLang="en-US" sz="1600" dirty="0" smtClean="0">
                <a:solidFill>
                  <a:srgbClr val="6A737D"/>
                </a:solidFill>
                <a:latin typeface="+mn-ea"/>
                <a:ea typeface="+mn-ea"/>
              </a:rPr>
              <a:t>，全年服务器峰值平均利用率</a:t>
            </a:r>
            <a:r>
              <a:rPr lang="en-US" altLang="zh-CN" sz="1600" dirty="0" smtClean="0">
                <a:solidFill>
                  <a:srgbClr val="6A737D"/>
                </a:solidFill>
                <a:latin typeface="+mn-ea"/>
                <a:ea typeface="+mn-ea"/>
              </a:rPr>
              <a:t>47%</a:t>
            </a:r>
            <a:r>
              <a:rPr lang="zh-CN" altLang="en-US" sz="1600" dirty="0" smtClean="0">
                <a:solidFill>
                  <a:srgbClr val="6A737D"/>
                </a:solidFill>
                <a:latin typeface="+mn-ea"/>
                <a:ea typeface="+mn-ea"/>
              </a:rPr>
              <a:t>。</a:t>
            </a:r>
            <a:endParaRPr lang="en-US" sz="1600" dirty="0">
              <a:solidFill>
                <a:schemeClr val="bg1">
                  <a:lumMod val="85000"/>
                </a:schemeClr>
              </a:solidFill>
              <a:latin typeface="+mn-ea"/>
              <a:ea typeface="+mn-ea"/>
              <a:cs typeface="Lato Light" charset="0"/>
              <a:sym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03389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4936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381" y="0"/>
            <a:ext cx="12192000" cy="6858000"/>
          </a:xfrm>
          <a:prstGeom prst="rect">
            <a:avLst/>
          </a:prstGeom>
        </p:spPr>
      </p:pic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506093" y="1916832"/>
            <a:ext cx="5616624" cy="3081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/>
            <a:r>
              <a:rPr lang="zh-CN" altLang="en-US" sz="6600" b="1" dirty="0" smtClean="0">
                <a:solidFill>
                  <a:srgbClr val="FDE673"/>
                </a:solidFill>
                <a:effectLst>
                  <a:outerShdw dist="63500" dir="2700000" algn="tl" rotWithShape="0">
                    <a:schemeClr val="tx1">
                      <a:lumMod val="75000"/>
                      <a:alpha val="40000"/>
                    </a:schemeClr>
                  </a:outerShdw>
                </a:effectLst>
                <a:latin typeface="微软雅黑"/>
              </a:rPr>
              <a:t>讨论环节</a:t>
            </a:r>
            <a:endParaRPr lang="zh-CN" altLang="en-US" sz="6600" b="1" dirty="0">
              <a:solidFill>
                <a:srgbClr val="FDE673"/>
              </a:solidFill>
              <a:effectLst>
                <a:outerShdw dist="63500" dir="2700000" algn="tl" rotWithShape="0">
                  <a:schemeClr val="tx1">
                    <a:lumMod val="75000"/>
                    <a:alpha val="40000"/>
                  </a:schemeClr>
                </a:outerShdw>
              </a:effectLst>
              <a:latin typeface="微软雅黑"/>
            </a:endParaRPr>
          </a:p>
        </p:txBody>
      </p:sp>
      <p:sp>
        <p:nvSpPr>
          <p:cNvPr id="12" name="椭圆 11"/>
          <p:cNvSpPr/>
          <p:nvPr/>
        </p:nvSpPr>
        <p:spPr bwMode="auto">
          <a:xfrm>
            <a:off x="3506093" y="12646024"/>
            <a:ext cx="144016" cy="144016"/>
          </a:xfrm>
          <a:prstGeom prst="ellipse">
            <a:avLst/>
          </a:prstGeom>
          <a:solidFill>
            <a:schemeClr val="bg1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96329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剪去同侧角的矩形 19"/>
          <p:cNvSpPr/>
          <p:nvPr/>
        </p:nvSpPr>
        <p:spPr bwMode="auto">
          <a:xfrm rot="10800000">
            <a:off x="481754" y="231569"/>
            <a:ext cx="2592289" cy="708962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8" name="矩形 157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9" name="矩形 158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29992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一 业务分析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28" name="表格 27"/>
          <p:cNvGraphicFramePr>
            <a:graphicFrameLocks noGrp="1"/>
          </p:cNvGraphicFramePr>
          <p:nvPr/>
        </p:nvGraphicFramePr>
        <p:xfrm>
          <a:off x="775343" y="2455121"/>
          <a:ext cx="4597400" cy="1948815"/>
        </p:xfrm>
        <a:graphic>
          <a:graphicData uri="http://schemas.openxmlformats.org/drawingml/2006/table">
            <a:tbl>
              <a:tblPr/>
              <a:tblGrid>
                <a:gridCol w="1636040"/>
                <a:gridCol w="713390"/>
                <a:gridCol w="1306296"/>
                <a:gridCol w="941674"/>
              </a:tblGrid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二部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费用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ecs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2253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slb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此费用为浮动费用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redis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总计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:3673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niuhonghong,baiyang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ecs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3629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slb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1800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redis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357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cdn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1693.8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总计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:7479.8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9" name="表格 28"/>
          <p:cNvGraphicFramePr>
            <a:graphicFrameLocks noGrp="1"/>
          </p:cNvGraphicFramePr>
          <p:nvPr/>
        </p:nvGraphicFramePr>
        <p:xfrm>
          <a:off x="6458421" y="772054"/>
          <a:ext cx="4597400" cy="5314950"/>
        </p:xfrm>
        <a:graphic>
          <a:graphicData uri="http://schemas.openxmlformats.org/drawingml/2006/table">
            <a:tbl>
              <a:tblPr/>
              <a:tblGrid>
                <a:gridCol w="1636040"/>
                <a:gridCol w="713390"/>
                <a:gridCol w="1306296"/>
                <a:gridCol w="941674"/>
              </a:tblGrid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三部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费用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jinniu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ecs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2750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快快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slb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1650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阿里云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cdn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3156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快快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总计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: ‭7,556‬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songzi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ecs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2650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快快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slb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1820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阿里云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总计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:4470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nzhiqu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ecs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3470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快快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slb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阿里云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总计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:3,990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旧指趣（阿里云）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ecs 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12,804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slb  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1,985.97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oss  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221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yunpan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833.28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cdn  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5,767.58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memcache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952.32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总计</a:t>
                      </a:r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:22570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文章系统对应的账号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ecs  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1,917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slb   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4,113.59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yunpan 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72.2505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总计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:6105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30" name="表格 29"/>
          <p:cNvGraphicFramePr>
            <a:graphicFrameLocks noGrp="1"/>
          </p:cNvGraphicFramePr>
          <p:nvPr/>
        </p:nvGraphicFramePr>
        <p:xfrm>
          <a:off x="775343" y="5201179"/>
          <a:ext cx="4597400" cy="885825"/>
        </p:xfrm>
        <a:graphic>
          <a:graphicData uri="http://schemas.openxmlformats.org/drawingml/2006/table">
            <a:tbl>
              <a:tblPr/>
              <a:tblGrid>
                <a:gridCol w="1636040"/>
                <a:gridCol w="713390"/>
                <a:gridCol w="1306296"/>
                <a:gridCol w="941674"/>
              </a:tblGrid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五部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费用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ecs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1960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slb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45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云盘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372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总计</a:t>
                      </a:r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:2670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1" name="Rectangle 17"/>
          <p:cNvSpPr>
            <a:spLocks/>
          </p:cNvSpPr>
          <p:nvPr/>
        </p:nvSpPr>
        <p:spPr bwMode="auto">
          <a:xfrm>
            <a:off x="775343" y="1412776"/>
            <a:ext cx="4386933" cy="504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  <a:cs typeface="Lato Light" charset="0"/>
                <a:sym typeface="Lato Light" charset="0"/>
              </a:rPr>
              <a:t>二、三、五部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  <a:cs typeface="Lato Light" charset="0"/>
                <a:sym typeface="Lato Light" charset="0"/>
              </a:rPr>
              <a:t>2019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  <a:cs typeface="Lato Light" charset="0"/>
                <a:sym typeface="Lato Light" charset="0"/>
              </a:rPr>
              <a:t>年</a:t>
            </a:r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  <a:cs typeface="Lato Light" charset="0"/>
                <a:sym typeface="Lato Light" charset="0"/>
              </a:rPr>
              <a:t>12</a:t>
            </a:r>
            <a:r>
              <a:rPr lang="zh-CN" altLang="en-US" dirty="0" smtClean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  <a:cs typeface="Lato Light" charset="0"/>
                <a:sym typeface="Lato Light" charset="0"/>
              </a:rPr>
              <a:t>月实际服务器费用</a:t>
            </a:r>
            <a:endParaRPr lang="en-US" dirty="0">
              <a:solidFill>
                <a:schemeClr val="bg1">
                  <a:lumMod val="85000"/>
                </a:schemeClr>
              </a:solidFill>
              <a:latin typeface="+mn-ea"/>
              <a:ea typeface="+mn-ea"/>
              <a:cs typeface="Lato Light" charset="0"/>
              <a:sym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03389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剪去同侧角的矩形 19"/>
          <p:cNvSpPr/>
          <p:nvPr/>
        </p:nvSpPr>
        <p:spPr bwMode="auto">
          <a:xfrm rot="10800000">
            <a:off x="481754" y="231569"/>
            <a:ext cx="2592289" cy="708962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8" name="矩形 157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9" name="矩形 158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29992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一 业务分析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grpSp>
        <p:nvGrpSpPr>
          <p:cNvPr id="2" name="组合 7"/>
          <p:cNvGrpSpPr/>
          <p:nvPr/>
        </p:nvGrpSpPr>
        <p:grpSpPr>
          <a:xfrm>
            <a:off x="6674445" y="1215986"/>
            <a:ext cx="3821562" cy="600147"/>
            <a:chOff x="1367468" y="1266359"/>
            <a:chExt cx="3821562" cy="600147"/>
          </a:xfrm>
        </p:grpSpPr>
        <p:sp>
          <p:nvSpPr>
            <p:cNvPr id="9" name="矩形 8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规划性差、利用率低</a:t>
              </a:r>
              <a:endParaRPr lang="zh-CN" altLang="en-US" sz="1800" b="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3" name="组合 10"/>
          <p:cNvGrpSpPr/>
          <p:nvPr/>
        </p:nvGrpSpPr>
        <p:grpSpPr>
          <a:xfrm>
            <a:off x="6674445" y="2030229"/>
            <a:ext cx="3821562" cy="600147"/>
            <a:chOff x="1367468" y="1266359"/>
            <a:chExt cx="3821562" cy="600147"/>
          </a:xfrm>
        </p:grpSpPr>
        <p:sp>
          <p:nvSpPr>
            <p:cNvPr id="12" name="矩形 11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缺乏应急应灾能力</a:t>
              </a:r>
              <a:endParaRPr lang="zh-CN" altLang="en-US" sz="1800" b="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" name="组合 13"/>
          <p:cNvGrpSpPr/>
          <p:nvPr/>
        </p:nvGrpSpPr>
        <p:grpSpPr>
          <a:xfrm>
            <a:off x="6674445" y="2844472"/>
            <a:ext cx="3821562" cy="600147"/>
            <a:chOff x="1367468" y="1266359"/>
            <a:chExt cx="3821562" cy="600147"/>
          </a:xfrm>
        </p:grpSpPr>
        <p:sp>
          <p:nvSpPr>
            <p:cNvPr id="15" name="矩形 14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部门内、部门间缺乏协同管理</a:t>
              </a:r>
              <a:endParaRPr lang="zh-CN" altLang="en-US" sz="1800" b="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5" name="组合 16"/>
          <p:cNvGrpSpPr/>
          <p:nvPr/>
        </p:nvGrpSpPr>
        <p:grpSpPr>
          <a:xfrm>
            <a:off x="6674445" y="3658715"/>
            <a:ext cx="3821562" cy="600147"/>
            <a:chOff x="1367468" y="1266359"/>
            <a:chExt cx="3821562" cy="600147"/>
          </a:xfrm>
        </p:grpSpPr>
        <p:sp>
          <p:nvSpPr>
            <p:cNvPr id="18" name="矩形 17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框架冗余、陈旧、安全性低</a:t>
              </a:r>
              <a:endParaRPr lang="zh-CN" altLang="en-US" sz="1800" b="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6" name="组合 19"/>
          <p:cNvGrpSpPr/>
          <p:nvPr/>
        </p:nvGrpSpPr>
        <p:grpSpPr>
          <a:xfrm>
            <a:off x="6674445" y="4472958"/>
            <a:ext cx="3821562" cy="600147"/>
            <a:chOff x="1367468" y="1266359"/>
            <a:chExt cx="3821562" cy="600147"/>
          </a:xfrm>
        </p:grpSpPr>
        <p:sp>
          <p:nvSpPr>
            <p:cNvPr id="21" name="矩形 20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生成资料缺乏高效管理</a:t>
              </a:r>
              <a:endParaRPr lang="zh-CN" altLang="en-US" sz="1800" b="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7" name="组合 22"/>
          <p:cNvGrpSpPr/>
          <p:nvPr/>
        </p:nvGrpSpPr>
        <p:grpSpPr>
          <a:xfrm>
            <a:off x="6674445" y="5287200"/>
            <a:ext cx="3821562" cy="600147"/>
            <a:chOff x="1367468" y="1266359"/>
            <a:chExt cx="3821562" cy="600147"/>
          </a:xfrm>
        </p:grpSpPr>
        <p:sp>
          <p:nvSpPr>
            <p:cNvPr id="24" name="矩形 23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无技术沉淀和成长</a:t>
              </a:r>
              <a:endParaRPr lang="zh-CN" altLang="en-US" sz="1800" b="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26" name="右箭头 25"/>
          <p:cNvSpPr/>
          <p:nvPr/>
        </p:nvSpPr>
        <p:spPr bwMode="auto">
          <a:xfrm>
            <a:off x="4514205" y="1099987"/>
            <a:ext cx="1656184" cy="4860924"/>
          </a:xfrm>
          <a:prstGeom prst="rightArrow">
            <a:avLst>
              <a:gd name="adj1" fmla="val 69432"/>
              <a:gd name="adj2" fmla="val 50000"/>
            </a:avLst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chemeClr val="accent4">
                  <a:lumMod val="75000"/>
                  <a:alpha val="0"/>
                </a:schemeClr>
              </a:gs>
            </a:gsLst>
            <a:lin ang="108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29829" y="2844472"/>
            <a:ext cx="3024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项目追求短平快</a:t>
            </a:r>
            <a:endParaRPr lang="en-US" altLang="zh-CN" sz="2400" b="1" dirty="0" smtClean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  <a:p>
            <a:pPr algn="ctr"/>
            <a:endParaRPr lang="en-US" altLang="zh-CN" sz="2400" b="1" dirty="0" smtClean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  <a:p>
            <a:pPr algn="ctr"/>
            <a:r>
              <a:rPr lang="zh-CN" altLang="en-US" sz="2400" b="1" dirty="0" smtClean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但技术缺乏长期规划</a:t>
            </a:r>
            <a:endParaRPr lang="zh-CN" altLang="en-US" sz="2400" b="1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03389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318443" y="9744"/>
            <a:ext cx="8959850" cy="6858000"/>
          </a:xfrm>
          <a:prstGeom prst="rect">
            <a:avLst/>
          </a:prstGeom>
        </p:spPr>
      </p:pic>
      <p:sp>
        <p:nvSpPr>
          <p:cNvPr id="2" name="椭圆 1"/>
          <p:cNvSpPr/>
          <p:nvPr/>
        </p:nvSpPr>
        <p:spPr bwMode="auto">
          <a:xfrm>
            <a:off x="1598054" y="1868191"/>
            <a:ext cx="3221032" cy="3221032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157356" y="2078835"/>
            <a:ext cx="2070060" cy="2070060"/>
            <a:chOff x="1131888" y="1470025"/>
            <a:chExt cx="2098675" cy="2098676"/>
          </a:xfrm>
        </p:grpSpPr>
        <p:sp>
          <p:nvSpPr>
            <p:cNvPr id="5" name="Oval 9"/>
            <p:cNvSpPr>
              <a:spLocks noChangeArrowheads="1"/>
            </p:cNvSpPr>
            <p:nvPr/>
          </p:nvSpPr>
          <p:spPr bwMode="auto">
            <a:xfrm>
              <a:off x="1131888" y="1470025"/>
              <a:ext cx="2098675" cy="209867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12"/>
            <p:cNvSpPr>
              <a:spLocks noEditPoints="1"/>
            </p:cNvSpPr>
            <p:nvPr/>
          </p:nvSpPr>
          <p:spPr bwMode="auto">
            <a:xfrm>
              <a:off x="1463804" y="1860708"/>
              <a:ext cx="1469769" cy="1380808"/>
            </a:xfrm>
            <a:custGeom>
              <a:avLst/>
              <a:gdLst>
                <a:gd name="T0" fmla="*/ 988 w 1615"/>
                <a:gd name="T1" fmla="*/ 25 h 1518"/>
                <a:gd name="T2" fmla="*/ 787 w 1615"/>
                <a:gd name="T3" fmla="*/ 96 h 1518"/>
                <a:gd name="T4" fmla="*/ 604 w 1615"/>
                <a:gd name="T5" fmla="*/ 17 h 1518"/>
                <a:gd name="T6" fmla="*/ 19 w 1615"/>
                <a:gd name="T7" fmla="*/ 603 h 1518"/>
                <a:gd name="T8" fmla="*/ 210 w 1615"/>
                <a:gd name="T9" fmla="*/ 879 h 1518"/>
                <a:gd name="T10" fmla="*/ 307 w 1615"/>
                <a:gd name="T11" fmla="*/ 1056 h 1518"/>
                <a:gd name="T12" fmla="*/ 433 w 1615"/>
                <a:gd name="T13" fmla="*/ 1311 h 1518"/>
                <a:gd name="T14" fmla="*/ 664 w 1615"/>
                <a:gd name="T15" fmla="*/ 1410 h 1518"/>
                <a:gd name="T16" fmla="*/ 926 w 1615"/>
                <a:gd name="T17" fmla="*/ 1460 h 1518"/>
                <a:gd name="T18" fmla="*/ 1029 w 1615"/>
                <a:gd name="T19" fmla="*/ 1421 h 1518"/>
                <a:gd name="T20" fmla="*/ 1190 w 1615"/>
                <a:gd name="T21" fmla="*/ 1311 h 1518"/>
                <a:gd name="T22" fmla="*/ 1228 w 1615"/>
                <a:gd name="T23" fmla="*/ 1158 h 1518"/>
                <a:gd name="T24" fmla="*/ 1353 w 1615"/>
                <a:gd name="T25" fmla="*/ 1142 h 1518"/>
                <a:gd name="T26" fmla="*/ 1395 w 1615"/>
                <a:gd name="T27" fmla="*/ 991 h 1518"/>
                <a:gd name="T28" fmla="*/ 1536 w 1615"/>
                <a:gd name="T29" fmla="*/ 849 h 1518"/>
                <a:gd name="T30" fmla="*/ 1589 w 1615"/>
                <a:gd name="T31" fmla="*/ 703 h 1518"/>
                <a:gd name="T32" fmla="*/ 1527 w 1615"/>
                <a:gd name="T33" fmla="*/ 683 h 1518"/>
                <a:gd name="T34" fmla="*/ 1460 w 1615"/>
                <a:gd name="T35" fmla="*/ 722 h 1518"/>
                <a:gd name="T36" fmla="*/ 1282 w 1615"/>
                <a:gd name="T37" fmla="*/ 829 h 1518"/>
                <a:gd name="T38" fmla="*/ 1286 w 1615"/>
                <a:gd name="T39" fmla="*/ 844 h 1518"/>
                <a:gd name="T40" fmla="*/ 1108 w 1615"/>
                <a:gd name="T41" fmla="*/ 950 h 1518"/>
                <a:gd name="T42" fmla="*/ 1160 w 1615"/>
                <a:gd name="T43" fmla="*/ 1044 h 1518"/>
                <a:gd name="T44" fmla="*/ 982 w 1615"/>
                <a:gd name="T45" fmla="*/ 1151 h 1518"/>
                <a:gd name="T46" fmla="*/ 1029 w 1615"/>
                <a:gd name="T47" fmla="*/ 1235 h 1518"/>
                <a:gd name="T48" fmla="*/ 851 w 1615"/>
                <a:gd name="T49" fmla="*/ 1341 h 1518"/>
                <a:gd name="T50" fmla="*/ 880 w 1615"/>
                <a:gd name="T51" fmla="*/ 1414 h 1518"/>
                <a:gd name="T52" fmla="*/ 730 w 1615"/>
                <a:gd name="T53" fmla="*/ 1370 h 1518"/>
                <a:gd name="T54" fmla="*/ 753 w 1615"/>
                <a:gd name="T55" fmla="*/ 1317 h 1518"/>
                <a:gd name="T56" fmla="*/ 928 w 1615"/>
                <a:gd name="T57" fmla="*/ 1059 h 1518"/>
                <a:gd name="T58" fmla="*/ 516 w 1615"/>
                <a:gd name="T59" fmla="*/ 1358 h 1518"/>
                <a:gd name="T60" fmla="*/ 553 w 1615"/>
                <a:gd name="T61" fmla="*/ 1208 h 1518"/>
                <a:gd name="T62" fmla="*/ 466 w 1615"/>
                <a:gd name="T63" fmla="*/ 1215 h 1518"/>
                <a:gd name="T64" fmla="*/ 353 w 1615"/>
                <a:gd name="T65" fmla="*/ 1102 h 1518"/>
                <a:gd name="T66" fmla="*/ 421 w 1615"/>
                <a:gd name="T67" fmla="*/ 954 h 1518"/>
                <a:gd name="T68" fmla="*/ 270 w 1615"/>
                <a:gd name="T69" fmla="*/ 939 h 1518"/>
                <a:gd name="T70" fmla="*/ 276 w 1615"/>
                <a:gd name="T71" fmla="*/ 890 h 1518"/>
                <a:gd name="T72" fmla="*/ 292 w 1615"/>
                <a:gd name="T73" fmla="*/ 860 h 1518"/>
                <a:gd name="T74" fmla="*/ 509 w 1615"/>
                <a:gd name="T75" fmla="*/ 640 h 1518"/>
                <a:gd name="T76" fmla="*/ 343 w 1615"/>
                <a:gd name="T77" fmla="*/ 655 h 1518"/>
                <a:gd name="T78" fmla="*/ 236 w 1615"/>
                <a:gd name="T79" fmla="*/ 487 h 1518"/>
                <a:gd name="T80" fmla="*/ 871 w 1615"/>
                <a:gd name="T81" fmla="*/ 477 h 1518"/>
                <a:gd name="T82" fmla="*/ 848 w 1615"/>
                <a:gd name="T83" fmla="*/ 137 h 1518"/>
                <a:gd name="T84" fmla="*/ 988 w 1615"/>
                <a:gd name="T85" fmla="*/ 90 h 1518"/>
                <a:gd name="T86" fmla="*/ 1527 w 1615"/>
                <a:gd name="T87" fmla="*/ 683 h 1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15" h="1518">
                  <a:moveTo>
                    <a:pt x="1530" y="456"/>
                  </a:moveTo>
                  <a:lnTo>
                    <a:pt x="1169" y="95"/>
                  </a:lnTo>
                  <a:cubicBezTo>
                    <a:pt x="1126" y="52"/>
                    <a:pt x="1056" y="25"/>
                    <a:pt x="988" y="25"/>
                  </a:cubicBezTo>
                  <a:cubicBezTo>
                    <a:pt x="964" y="25"/>
                    <a:pt x="943" y="28"/>
                    <a:pt x="922" y="34"/>
                  </a:cubicBezTo>
                  <a:lnTo>
                    <a:pt x="907" y="39"/>
                  </a:lnTo>
                  <a:cubicBezTo>
                    <a:pt x="871" y="50"/>
                    <a:pt x="828" y="71"/>
                    <a:pt x="787" y="96"/>
                  </a:cubicBezTo>
                  <a:lnTo>
                    <a:pt x="786" y="96"/>
                  </a:lnTo>
                  <a:cubicBezTo>
                    <a:pt x="715" y="65"/>
                    <a:pt x="649" y="31"/>
                    <a:pt x="619" y="22"/>
                  </a:cubicBezTo>
                  <a:lnTo>
                    <a:pt x="604" y="17"/>
                  </a:lnTo>
                  <a:cubicBezTo>
                    <a:pt x="547" y="0"/>
                    <a:pt x="465" y="20"/>
                    <a:pt x="423" y="62"/>
                  </a:cubicBezTo>
                  <a:lnTo>
                    <a:pt x="62" y="423"/>
                  </a:lnTo>
                  <a:cubicBezTo>
                    <a:pt x="20" y="465"/>
                    <a:pt x="0" y="546"/>
                    <a:pt x="19" y="603"/>
                  </a:cubicBezTo>
                  <a:lnTo>
                    <a:pt x="26" y="625"/>
                  </a:lnTo>
                  <a:cubicBezTo>
                    <a:pt x="45" y="682"/>
                    <a:pt x="94" y="763"/>
                    <a:pt x="137" y="805"/>
                  </a:cubicBezTo>
                  <a:lnTo>
                    <a:pt x="210" y="879"/>
                  </a:lnTo>
                  <a:cubicBezTo>
                    <a:pt x="195" y="931"/>
                    <a:pt x="204" y="984"/>
                    <a:pt x="241" y="1021"/>
                  </a:cubicBezTo>
                  <a:cubicBezTo>
                    <a:pt x="259" y="1039"/>
                    <a:pt x="282" y="1051"/>
                    <a:pt x="307" y="1056"/>
                  </a:cubicBezTo>
                  <a:lnTo>
                    <a:pt x="307" y="1056"/>
                  </a:lnTo>
                  <a:cubicBezTo>
                    <a:pt x="238" y="1125"/>
                    <a:pt x="228" y="1224"/>
                    <a:pt x="286" y="1282"/>
                  </a:cubicBezTo>
                  <a:cubicBezTo>
                    <a:pt x="310" y="1306"/>
                    <a:pt x="344" y="1320"/>
                    <a:pt x="381" y="1320"/>
                  </a:cubicBezTo>
                  <a:cubicBezTo>
                    <a:pt x="398" y="1320"/>
                    <a:pt x="415" y="1316"/>
                    <a:pt x="433" y="1311"/>
                  </a:cubicBezTo>
                  <a:cubicBezTo>
                    <a:pt x="433" y="1347"/>
                    <a:pt x="446" y="1380"/>
                    <a:pt x="470" y="1404"/>
                  </a:cubicBezTo>
                  <a:cubicBezTo>
                    <a:pt x="494" y="1428"/>
                    <a:pt x="528" y="1442"/>
                    <a:pt x="565" y="1442"/>
                  </a:cubicBezTo>
                  <a:cubicBezTo>
                    <a:pt x="599" y="1442"/>
                    <a:pt x="634" y="1430"/>
                    <a:pt x="664" y="1410"/>
                  </a:cubicBezTo>
                  <a:cubicBezTo>
                    <a:pt x="669" y="1436"/>
                    <a:pt x="681" y="1461"/>
                    <a:pt x="700" y="1480"/>
                  </a:cubicBezTo>
                  <a:cubicBezTo>
                    <a:pt x="725" y="1504"/>
                    <a:pt x="758" y="1518"/>
                    <a:pt x="795" y="1518"/>
                  </a:cubicBezTo>
                  <a:cubicBezTo>
                    <a:pt x="841" y="1518"/>
                    <a:pt x="889" y="1496"/>
                    <a:pt x="926" y="1460"/>
                  </a:cubicBezTo>
                  <a:lnTo>
                    <a:pt x="946" y="1440"/>
                  </a:lnTo>
                  <a:cubicBezTo>
                    <a:pt x="969" y="1445"/>
                    <a:pt x="994" y="1442"/>
                    <a:pt x="1016" y="1429"/>
                  </a:cubicBezTo>
                  <a:lnTo>
                    <a:pt x="1029" y="1421"/>
                  </a:lnTo>
                  <a:cubicBezTo>
                    <a:pt x="1066" y="1398"/>
                    <a:pt x="1083" y="1354"/>
                    <a:pt x="1072" y="1314"/>
                  </a:cubicBezTo>
                  <a:lnTo>
                    <a:pt x="1082" y="1304"/>
                  </a:lnTo>
                  <a:cubicBezTo>
                    <a:pt x="1112" y="1328"/>
                    <a:pt x="1155" y="1332"/>
                    <a:pt x="1190" y="1311"/>
                  </a:cubicBezTo>
                  <a:lnTo>
                    <a:pt x="1203" y="1303"/>
                  </a:lnTo>
                  <a:cubicBezTo>
                    <a:pt x="1249" y="1276"/>
                    <a:pt x="1263" y="1217"/>
                    <a:pt x="1236" y="1172"/>
                  </a:cubicBezTo>
                  <a:lnTo>
                    <a:pt x="1228" y="1158"/>
                  </a:lnTo>
                  <a:lnTo>
                    <a:pt x="1238" y="1148"/>
                  </a:lnTo>
                  <a:cubicBezTo>
                    <a:pt x="1268" y="1167"/>
                    <a:pt x="1307" y="1169"/>
                    <a:pt x="1340" y="1150"/>
                  </a:cubicBezTo>
                  <a:lnTo>
                    <a:pt x="1353" y="1142"/>
                  </a:lnTo>
                  <a:cubicBezTo>
                    <a:pt x="1399" y="1115"/>
                    <a:pt x="1413" y="1056"/>
                    <a:pt x="1386" y="1010"/>
                  </a:cubicBezTo>
                  <a:lnTo>
                    <a:pt x="1382" y="1004"/>
                  </a:lnTo>
                  <a:lnTo>
                    <a:pt x="1395" y="991"/>
                  </a:lnTo>
                  <a:cubicBezTo>
                    <a:pt x="1424" y="1006"/>
                    <a:pt x="1460" y="1007"/>
                    <a:pt x="1490" y="989"/>
                  </a:cubicBezTo>
                  <a:lnTo>
                    <a:pt x="1504" y="981"/>
                  </a:lnTo>
                  <a:cubicBezTo>
                    <a:pt x="1549" y="954"/>
                    <a:pt x="1564" y="894"/>
                    <a:pt x="1536" y="849"/>
                  </a:cubicBezTo>
                  <a:lnTo>
                    <a:pt x="1528" y="835"/>
                  </a:lnTo>
                  <a:cubicBezTo>
                    <a:pt x="1551" y="798"/>
                    <a:pt x="1571" y="758"/>
                    <a:pt x="1582" y="724"/>
                  </a:cubicBezTo>
                  <a:lnTo>
                    <a:pt x="1589" y="703"/>
                  </a:lnTo>
                  <a:cubicBezTo>
                    <a:pt x="1615" y="622"/>
                    <a:pt x="1590" y="516"/>
                    <a:pt x="1530" y="456"/>
                  </a:cubicBezTo>
                  <a:close/>
                  <a:moveTo>
                    <a:pt x="1527" y="683"/>
                  </a:moveTo>
                  <a:lnTo>
                    <a:pt x="1527" y="683"/>
                  </a:lnTo>
                  <a:lnTo>
                    <a:pt x="1520" y="704"/>
                  </a:lnTo>
                  <a:cubicBezTo>
                    <a:pt x="1513" y="724"/>
                    <a:pt x="1503" y="748"/>
                    <a:pt x="1490" y="771"/>
                  </a:cubicBezTo>
                  <a:lnTo>
                    <a:pt x="1460" y="722"/>
                  </a:lnTo>
                  <a:cubicBezTo>
                    <a:pt x="1433" y="677"/>
                    <a:pt x="1374" y="662"/>
                    <a:pt x="1328" y="689"/>
                  </a:cubicBezTo>
                  <a:lnTo>
                    <a:pt x="1315" y="697"/>
                  </a:lnTo>
                  <a:cubicBezTo>
                    <a:pt x="1270" y="724"/>
                    <a:pt x="1255" y="784"/>
                    <a:pt x="1282" y="829"/>
                  </a:cubicBezTo>
                  <a:lnTo>
                    <a:pt x="1351" y="943"/>
                  </a:lnTo>
                  <a:lnTo>
                    <a:pt x="1348" y="946"/>
                  </a:lnTo>
                  <a:lnTo>
                    <a:pt x="1286" y="844"/>
                  </a:lnTo>
                  <a:cubicBezTo>
                    <a:pt x="1259" y="798"/>
                    <a:pt x="1200" y="783"/>
                    <a:pt x="1154" y="811"/>
                  </a:cubicBezTo>
                  <a:lnTo>
                    <a:pt x="1141" y="819"/>
                  </a:lnTo>
                  <a:cubicBezTo>
                    <a:pt x="1096" y="846"/>
                    <a:pt x="1081" y="905"/>
                    <a:pt x="1108" y="950"/>
                  </a:cubicBezTo>
                  <a:lnTo>
                    <a:pt x="1196" y="1097"/>
                  </a:lnTo>
                  <a:lnTo>
                    <a:pt x="1193" y="1100"/>
                  </a:lnTo>
                  <a:lnTo>
                    <a:pt x="1160" y="1044"/>
                  </a:lnTo>
                  <a:cubicBezTo>
                    <a:pt x="1133" y="999"/>
                    <a:pt x="1073" y="984"/>
                    <a:pt x="1028" y="1011"/>
                  </a:cubicBezTo>
                  <a:lnTo>
                    <a:pt x="1015" y="1020"/>
                  </a:lnTo>
                  <a:cubicBezTo>
                    <a:pt x="970" y="1047"/>
                    <a:pt x="955" y="1106"/>
                    <a:pt x="982" y="1151"/>
                  </a:cubicBezTo>
                  <a:lnTo>
                    <a:pt x="1042" y="1251"/>
                  </a:lnTo>
                  <a:lnTo>
                    <a:pt x="1040" y="1253"/>
                  </a:lnTo>
                  <a:lnTo>
                    <a:pt x="1029" y="1235"/>
                  </a:lnTo>
                  <a:cubicBezTo>
                    <a:pt x="1002" y="1189"/>
                    <a:pt x="943" y="1175"/>
                    <a:pt x="898" y="1202"/>
                  </a:cubicBezTo>
                  <a:lnTo>
                    <a:pt x="884" y="1210"/>
                  </a:lnTo>
                  <a:cubicBezTo>
                    <a:pt x="839" y="1237"/>
                    <a:pt x="824" y="1296"/>
                    <a:pt x="851" y="1341"/>
                  </a:cubicBezTo>
                  <a:lnTo>
                    <a:pt x="884" y="1396"/>
                  </a:lnTo>
                  <a:cubicBezTo>
                    <a:pt x="886" y="1399"/>
                    <a:pt x="888" y="1401"/>
                    <a:pt x="890" y="1404"/>
                  </a:cubicBezTo>
                  <a:lnTo>
                    <a:pt x="880" y="1414"/>
                  </a:lnTo>
                  <a:cubicBezTo>
                    <a:pt x="855" y="1439"/>
                    <a:pt x="823" y="1452"/>
                    <a:pt x="795" y="1452"/>
                  </a:cubicBezTo>
                  <a:cubicBezTo>
                    <a:pt x="776" y="1452"/>
                    <a:pt x="759" y="1447"/>
                    <a:pt x="746" y="1434"/>
                  </a:cubicBezTo>
                  <a:cubicBezTo>
                    <a:pt x="731" y="1418"/>
                    <a:pt x="725" y="1395"/>
                    <a:pt x="730" y="1370"/>
                  </a:cubicBezTo>
                  <a:cubicBezTo>
                    <a:pt x="732" y="1358"/>
                    <a:pt x="736" y="1346"/>
                    <a:pt x="742" y="1334"/>
                  </a:cubicBezTo>
                  <a:cubicBezTo>
                    <a:pt x="743" y="1333"/>
                    <a:pt x="744" y="1332"/>
                    <a:pt x="745" y="1330"/>
                  </a:cubicBezTo>
                  <a:cubicBezTo>
                    <a:pt x="747" y="1326"/>
                    <a:pt x="750" y="1321"/>
                    <a:pt x="753" y="1317"/>
                  </a:cubicBezTo>
                  <a:cubicBezTo>
                    <a:pt x="757" y="1311"/>
                    <a:pt x="762" y="1306"/>
                    <a:pt x="767" y="1300"/>
                  </a:cubicBezTo>
                  <a:lnTo>
                    <a:pt x="968" y="1100"/>
                  </a:lnTo>
                  <a:lnTo>
                    <a:pt x="928" y="1059"/>
                  </a:lnTo>
                  <a:lnTo>
                    <a:pt x="650" y="1337"/>
                  </a:lnTo>
                  <a:cubicBezTo>
                    <a:pt x="624" y="1363"/>
                    <a:pt x="593" y="1376"/>
                    <a:pt x="565" y="1376"/>
                  </a:cubicBezTo>
                  <a:cubicBezTo>
                    <a:pt x="546" y="1376"/>
                    <a:pt x="529" y="1370"/>
                    <a:pt x="516" y="1358"/>
                  </a:cubicBezTo>
                  <a:cubicBezTo>
                    <a:pt x="485" y="1327"/>
                    <a:pt x="495" y="1267"/>
                    <a:pt x="537" y="1224"/>
                  </a:cubicBezTo>
                  <a:lnTo>
                    <a:pt x="546" y="1215"/>
                  </a:lnTo>
                  <a:lnTo>
                    <a:pt x="553" y="1208"/>
                  </a:lnTo>
                  <a:lnTo>
                    <a:pt x="815" y="946"/>
                  </a:lnTo>
                  <a:lnTo>
                    <a:pt x="775" y="906"/>
                  </a:lnTo>
                  <a:lnTo>
                    <a:pt x="466" y="1215"/>
                  </a:lnTo>
                  <a:cubicBezTo>
                    <a:pt x="441" y="1240"/>
                    <a:pt x="409" y="1254"/>
                    <a:pt x="381" y="1254"/>
                  </a:cubicBezTo>
                  <a:cubicBezTo>
                    <a:pt x="362" y="1254"/>
                    <a:pt x="345" y="1248"/>
                    <a:pt x="332" y="1236"/>
                  </a:cubicBezTo>
                  <a:cubicBezTo>
                    <a:pt x="301" y="1205"/>
                    <a:pt x="311" y="1144"/>
                    <a:pt x="353" y="1102"/>
                  </a:cubicBezTo>
                  <a:lnTo>
                    <a:pt x="662" y="793"/>
                  </a:lnTo>
                  <a:lnTo>
                    <a:pt x="622" y="753"/>
                  </a:lnTo>
                  <a:lnTo>
                    <a:pt x="421" y="954"/>
                  </a:lnTo>
                  <a:cubicBezTo>
                    <a:pt x="395" y="979"/>
                    <a:pt x="363" y="993"/>
                    <a:pt x="335" y="993"/>
                  </a:cubicBezTo>
                  <a:cubicBezTo>
                    <a:pt x="317" y="993"/>
                    <a:pt x="300" y="987"/>
                    <a:pt x="287" y="975"/>
                  </a:cubicBezTo>
                  <a:cubicBezTo>
                    <a:pt x="277" y="965"/>
                    <a:pt x="272" y="952"/>
                    <a:pt x="270" y="939"/>
                  </a:cubicBezTo>
                  <a:cubicBezTo>
                    <a:pt x="268" y="928"/>
                    <a:pt x="269" y="916"/>
                    <a:pt x="272" y="904"/>
                  </a:cubicBezTo>
                  <a:cubicBezTo>
                    <a:pt x="272" y="903"/>
                    <a:pt x="272" y="901"/>
                    <a:pt x="273" y="900"/>
                  </a:cubicBezTo>
                  <a:cubicBezTo>
                    <a:pt x="274" y="897"/>
                    <a:pt x="275" y="894"/>
                    <a:pt x="276" y="890"/>
                  </a:cubicBezTo>
                  <a:cubicBezTo>
                    <a:pt x="277" y="886"/>
                    <a:pt x="279" y="882"/>
                    <a:pt x="281" y="878"/>
                  </a:cubicBezTo>
                  <a:cubicBezTo>
                    <a:pt x="282" y="876"/>
                    <a:pt x="283" y="874"/>
                    <a:pt x="284" y="872"/>
                  </a:cubicBezTo>
                  <a:cubicBezTo>
                    <a:pt x="287" y="868"/>
                    <a:pt x="289" y="864"/>
                    <a:pt x="292" y="860"/>
                  </a:cubicBezTo>
                  <a:cubicBezTo>
                    <a:pt x="293" y="859"/>
                    <a:pt x="294" y="857"/>
                    <a:pt x="295" y="856"/>
                  </a:cubicBezTo>
                  <a:cubicBezTo>
                    <a:pt x="299" y="851"/>
                    <a:pt x="303" y="846"/>
                    <a:pt x="307" y="841"/>
                  </a:cubicBezTo>
                  <a:lnTo>
                    <a:pt x="509" y="640"/>
                  </a:lnTo>
                  <a:lnTo>
                    <a:pt x="489" y="621"/>
                  </a:lnTo>
                  <a:cubicBezTo>
                    <a:pt x="479" y="611"/>
                    <a:pt x="471" y="599"/>
                    <a:pt x="466" y="586"/>
                  </a:cubicBezTo>
                  <a:lnTo>
                    <a:pt x="343" y="655"/>
                  </a:lnTo>
                  <a:cubicBezTo>
                    <a:pt x="325" y="666"/>
                    <a:pt x="304" y="671"/>
                    <a:pt x="284" y="671"/>
                  </a:cubicBezTo>
                  <a:cubicBezTo>
                    <a:pt x="248" y="671"/>
                    <a:pt x="214" y="654"/>
                    <a:pt x="195" y="625"/>
                  </a:cubicBezTo>
                  <a:cubicBezTo>
                    <a:pt x="165" y="578"/>
                    <a:pt x="184" y="516"/>
                    <a:pt x="236" y="487"/>
                  </a:cubicBezTo>
                  <a:lnTo>
                    <a:pt x="595" y="284"/>
                  </a:lnTo>
                  <a:cubicBezTo>
                    <a:pt x="606" y="298"/>
                    <a:pt x="620" y="311"/>
                    <a:pt x="636" y="322"/>
                  </a:cubicBezTo>
                  <a:lnTo>
                    <a:pt x="871" y="477"/>
                  </a:lnTo>
                  <a:cubicBezTo>
                    <a:pt x="941" y="524"/>
                    <a:pt x="1032" y="511"/>
                    <a:pt x="1073" y="449"/>
                  </a:cubicBezTo>
                  <a:cubicBezTo>
                    <a:pt x="1114" y="387"/>
                    <a:pt x="1091" y="298"/>
                    <a:pt x="1021" y="251"/>
                  </a:cubicBezTo>
                  <a:lnTo>
                    <a:pt x="848" y="137"/>
                  </a:lnTo>
                  <a:cubicBezTo>
                    <a:pt x="875" y="121"/>
                    <a:pt x="903" y="109"/>
                    <a:pt x="927" y="101"/>
                  </a:cubicBezTo>
                  <a:lnTo>
                    <a:pt x="942" y="96"/>
                  </a:lnTo>
                  <a:cubicBezTo>
                    <a:pt x="956" y="92"/>
                    <a:pt x="972" y="90"/>
                    <a:pt x="988" y="90"/>
                  </a:cubicBezTo>
                  <a:cubicBezTo>
                    <a:pt x="1037" y="90"/>
                    <a:pt x="1091" y="109"/>
                    <a:pt x="1123" y="141"/>
                  </a:cubicBezTo>
                  <a:lnTo>
                    <a:pt x="1484" y="502"/>
                  </a:lnTo>
                  <a:cubicBezTo>
                    <a:pt x="1526" y="544"/>
                    <a:pt x="1545" y="625"/>
                    <a:pt x="1527" y="6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" name="椭圆 8"/>
          <p:cNvSpPr/>
          <p:nvPr/>
        </p:nvSpPr>
        <p:spPr bwMode="auto">
          <a:xfrm>
            <a:off x="5465576" y="2244370"/>
            <a:ext cx="504056" cy="504056"/>
          </a:xfrm>
          <a:prstGeom prst="ellipse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latin typeface="+mn-ea"/>
                <a:ea typeface="+mn-ea"/>
              </a:rPr>
              <a:t>1</a:t>
            </a:r>
            <a:endParaRPr kumimoji="0" lang="zh-CN" altLang="en-US" sz="2000" b="1" i="0" u="none" strike="noStrike" cap="none" normalizeH="0" baseline="0" dirty="0" smtClean="0">
              <a:ln>
                <a:noFill/>
              </a:ln>
              <a:solidFill>
                <a:schemeClr val="accent2"/>
              </a:solidFill>
              <a:effectLst/>
              <a:latin typeface="+mn-ea"/>
              <a:ea typeface="+mn-ea"/>
            </a:endParaRPr>
          </a:p>
        </p:txBody>
      </p:sp>
      <p:sp>
        <p:nvSpPr>
          <p:cNvPr id="10" name="椭圆 9"/>
          <p:cNvSpPr/>
          <p:nvPr/>
        </p:nvSpPr>
        <p:spPr bwMode="auto">
          <a:xfrm>
            <a:off x="5634259" y="2918569"/>
            <a:ext cx="504056" cy="504056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latin typeface="+mn-ea"/>
                <a:ea typeface="+mn-ea"/>
              </a:rPr>
              <a:t>2</a:t>
            </a:r>
            <a:endParaRPr kumimoji="0" lang="zh-CN" altLang="en-US" sz="2000" b="1" i="0" u="none" strike="noStrike" cap="none" normalizeH="0" baseline="0" dirty="0" smtClean="0">
              <a:ln>
                <a:noFill/>
              </a:ln>
              <a:solidFill>
                <a:schemeClr val="accent2"/>
              </a:solidFill>
              <a:effectLst/>
              <a:latin typeface="+mn-ea"/>
              <a:ea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47279" y="2314316"/>
            <a:ext cx="4434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+mn-ea"/>
                <a:ea typeface="+mn-ea"/>
              </a:rPr>
              <a:t>小：微服务体积小，</a:t>
            </a:r>
            <a:r>
              <a:rPr lang="en-US" altLang="zh-CN" sz="2000" dirty="0" smtClean="0">
                <a:solidFill>
                  <a:schemeClr val="accent1"/>
                </a:solidFill>
                <a:latin typeface="+mn-ea"/>
                <a:ea typeface="+mn-ea"/>
              </a:rPr>
              <a:t>2 pizza</a:t>
            </a:r>
            <a:r>
              <a:rPr lang="zh-CN" altLang="en-US" sz="2000" dirty="0" smtClean="0">
                <a:solidFill>
                  <a:schemeClr val="accent1"/>
                </a:solidFill>
                <a:latin typeface="+mn-ea"/>
                <a:ea typeface="+mn-ea"/>
              </a:rPr>
              <a:t>团队</a:t>
            </a:r>
            <a:endParaRPr lang="zh-CN" altLang="en-US" sz="2000" b="0" i="0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15962" y="2991099"/>
            <a:ext cx="4434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+mn-ea"/>
                <a:ea typeface="+mn-ea"/>
              </a:rPr>
              <a:t>独：能够独立的部署和运行。</a:t>
            </a:r>
            <a:endParaRPr lang="zh-CN" altLang="en-US" sz="2000" b="0" i="0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19" name="椭圆 18"/>
          <p:cNvSpPr/>
          <p:nvPr/>
        </p:nvSpPr>
        <p:spPr bwMode="auto">
          <a:xfrm>
            <a:off x="5634259" y="3592768"/>
            <a:ext cx="504056" cy="504056"/>
          </a:xfrm>
          <a:prstGeom prst="ellipse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latin typeface="+mn-ea"/>
                <a:ea typeface="+mn-ea"/>
              </a:rPr>
              <a:t>3</a:t>
            </a:r>
            <a:endParaRPr kumimoji="0" lang="zh-CN" altLang="en-US" sz="2000" b="1" i="0" u="none" strike="noStrike" cap="none" normalizeH="0" baseline="0" dirty="0" smtClean="0">
              <a:ln>
                <a:noFill/>
              </a:ln>
              <a:solidFill>
                <a:schemeClr val="accent2"/>
              </a:solidFill>
              <a:effectLst/>
              <a:latin typeface="+mn-ea"/>
              <a:ea typeface="+mn-ea"/>
            </a:endParaRPr>
          </a:p>
        </p:txBody>
      </p:sp>
      <p:sp>
        <p:nvSpPr>
          <p:cNvPr id="20" name="椭圆 19"/>
          <p:cNvSpPr/>
          <p:nvPr/>
        </p:nvSpPr>
        <p:spPr bwMode="auto">
          <a:xfrm>
            <a:off x="5465576" y="4266967"/>
            <a:ext cx="504056" cy="504056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altLang="zh-CN" sz="2000" b="1" i="0" u="none" strike="noStrike" cap="none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latin typeface="+mn-ea"/>
                <a:ea typeface="+mn-ea"/>
              </a:rPr>
              <a:t>4</a:t>
            </a:r>
            <a:endParaRPr kumimoji="0" lang="zh-CN" altLang="en-US" sz="2000" b="1" i="0" u="none" strike="noStrike" cap="none" normalizeH="0" baseline="0" dirty="0" smtClean="0">
              <a:ln>
                <a:noFill/>
              </a:ln>
              <a:solidFill>
                <a:schemeClr val="accent2"/>
              </a:solidFill>
              <a:effectLst/>
              <a:latin typeface="+mn-ea"/>
              <a:ea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15962" y="3667882"/>
            <a:ext cx="4434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+mn-ea"/>
                <a:ea typeface="+mn-ea"/>
              </a:rPr>
              <a:t>轻：使用轻量级的通信机制和架构。</a:t>
            </a:r>
            <a:endParaRPr lang="zh-CN" altLang="en-US" sz="2000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247279" y="4344665"/>
            <a:ext cx="4434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accent1"/>
                </a:solidFill>
                <a:latin typeface="+mn-ea"/>
                <a:ea typeface="+mn-ea"/>
              </a:rPr>
              <a:t>松：为服务之间是松耦合的。</a:t>
            </a:r>
            <a:endParaRPr lang="zh-CN" altLang="en-US" sz="2000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25" name="剪去同侧角的矩形 19"/>
          <p:cNvSpPr/>
          <p:nvPr/>
        </p:nvSpPr>
        <p:spPr bwMode="auto">
          <a:xfrm rot="10800000">
            <a:off x="481754" y="219693"/>
            <a:ext cx="2592289" cy="720837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9847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二 微服务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8" name="矩形 27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844479" y="4287394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accent4">
                    <a:lumMod val="75000"/>
                  </a:schemeClr>
                </a:solidFill>
                <a:latin typeface="+mn-ea"/>
                <a:ea typeface="+mn-ea"/>
              </a:rPr>
              <a:t>微</a:t>
            </a:r>
            <a:r>
              <a:rPr lang="en-US" altLang="zh-CN" sz="2400" dirty="0" smtClean="0">
                <a:solidFill>
                  <a:schemeClr val="accent4">
                    <a:lumMod val="75000"/>
                  </a:schemeClr>
                </a:solidFill>
                <a:latin typeface="+mn-ea"/>
                <a:ea typeface="+mn-ea"/>
              </a:rPr>
              <a:t>+</a:t>
            </a:r>
            <a:r>
              <a:rPr lang="zh-CN" altLang="en-US" sz="2400" dirty="0" smtClean="0">
                <a:solidFill>
                  <a:schemeClr val="accent4">
                    <a:lumMod val="75000"/>
                  </a:schemeClr>
                </a:solidFill>
                <a:latin typeface="+mn-ea"/>
                <a:ea typeface="+mn-ea"/>
              </a:rPr>
              <a:t>服务</a:t>
            </a:r>
            <a:endParaRPr lang="zh-CN" altLang="en-US" sz="2400" dirty="0">
              <a:solidFill>
                <a:schemeClr val="accent4">
                  <a:lumMod val="7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06774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剪去同侧角的矩形 19"/>
          <p:cNvSpPr/>
          <p:nvPr/>
        </p:nvSpPr>
        <p:spPr bwMode="auto">
          <a:xfrm rot="10800000">
            <a:off x="481754" y="231569"/>
            <a:ext cx="2592289" cy="708962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8" name="矩形 157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9" name="矩形 158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29992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二 微服务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pic>
        <p:nvPicPr>
          <p:cNvPr id="2050" name="Picture 2" descr="https://camo.githubusercontent.com/0da3e9674e3a68f1c436836263d7fc320acb50ee/68747470733a2f2f696d73652d313235353639313535312e636f732e61702d7368616e676861692e6d7971636c6f75642e636f6d2f636f6e73756c2e706e6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3805" y="1124744"/>
            <a:ext cx="10439400" cy="50292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703389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剪去同侧角的矩形 19"/>
          <p:cNvSpPr/>
          <p:nvPr/>
        </p:nvSpPr>
        <p:spPr bwMode="auto">
          <a:xfrm rot="10800000">
            <a:off x="481754" y="231569"/>
            <a:ext cx="2592289" cy="708962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8" name="矩形 157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59" name="矩形 158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29992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二 微服务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4378" y="3038908"/>
            <a:ext cx="5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掌酷微服务架构</a:t>
            </a:r>
            <a:r>
              <a:rPr lang="en-US" altLang="zh-CN" sz="4000" b="1" dirty="0" err="1" smtClean="0">
                <a:solidFill>
                  <a:schemeClr val="bg2">
                    <a:lumMod val="75000"/>
                  </a:schemeClr>
                </a:solidFill>
                <a:latin typeface="微软雅黑"/>
                <a:ea typeface="微软雅黑"/>
              </a:rPr>
              <a:t>iMSE</a:t>
            </a:r>
            <a:endParaRPr lang="zh-CN" altLang="en-US" sz="4000" b="1" dirty="0">
              <a:solidFill>
                <a:schemeClr val="bg2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981755" y="4251435"/>
            <a:ext cx="8054169" cy="520742"/>
            <a:chOff x="7085761" y="3652465"/>
            <a:chExt cx="2954211" cy="520741"/>
          </a:xfrm>
        </p:grpSpPr>
        <p:sp>
          <p:nvSpPr>
            <p:cNvPr id="9" name="Pentagon 426"/>
            <p:cNvSpPr/>
            <p:nvPr/>
          </p:nvSpPr>
          <p:spPr bwMode="auto">
            <a:xfrm>
              <a:off x="7358395" y="3652465"/>
              <a:ext cx="2681577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10" name="Round Same Side Corner Rectangle 427"/>
            <p:cNvSpPr/>
            <p:nvPr/>
          </p:nvSpPr>
          <p:spPr bwMode="auto">
            <a:xfrm rot="16200000">
              <a:off x="6968776" y="3783588"/>
              <a:ext cx="506603" cy="272634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11" name="Rectangle 1436"/>
            <p:cNvSpPr>
              <a:spLocks noChangeArrowheads="1"/>
            </p:cNvSpPr>
            <p:nvPr/>
          </p:nvSpPr>
          <p:spPr bwMode="auto">
            <a:xfrm>
              <a:off x="7085761" y="3729419"/>
              <a:ext cx="27263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1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407169" y="3711602"/>
              <a:ext cx="2561966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针对掌酷的业务模式而设计的分布式、跨平台的微服务架构</a:t>
              </a:r>
              <a:endParaRPr lang="zh-CN" altLang="en-US" sz="20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13" name="Oval 17"/>
          <p:cNvSpPr/>
          <p:nvPr/>
        </p:nvSpPr>
        <p:spPr>
          <a:xfrm>
            <a:off x="5113106" y="1434606"/>
            <a:ext cx="1438275" cy="1438275"/>
          </a:xfrm>
          <a:prstGeom prst="ellipse">
            <a:avLst/>
          </a:prstGeom>
          <a:noFill/>
          <a:ln w="38100" cmpd="sng">
            <a:solidFill>
              <a:schemeClr val="accent4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zh-CN" sz="2400">
              <a:solidFill>
                <a:srgbClr val="FFFFFF"/>
              </a:solidFill>
            </a:endParaRPr>
          </a:p>
        </p:txBody>
      </p:sp>
      <p:sp>
        <p:nvSpPr>
          <p:cNvPr id="14" name="Oval 67"/>
          <p:cNvSpPr/>
          <p:nvPr/>
        </p:nvSpPr>
        <p:spPr>
          <a:xfrm>
            <a:off x="5025794" y="1348881"/>
            <a:ext cx="1620837" cy="1619250"/>
          </a:xfrm>
          <a:prstGeom prst="ellipse">
            <a:avLst/>
          </a:prstGeom>
          <a:noFill/>
          <a:ln w="63500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zh-CN" sz="2400">
              <a:solidFill>
                <a:srgbClr val="FFFFFF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981754" y="5234147"/>
            <a:ext cx="8054166" cy="518385"/>
            <a:chOff x="7085761" y="3652463"/>
            <a:chExt cx="2954210" cy="520742"/>
          </a:xfrm>
        </p:grpSpPr>
        <p:sp>
          <p:nvSpPr>
            <p:cNvPr id="16" name="Pentagon 426"/>
            <p:cNvSpPr/>
            <p:nvPr/>
          </p:nvSpPr>
          <p:spPr bwMode="auto">
            <a:xfrm>
              <a:off x="7358395" y="3652463"/>
              <a:ext cx="2681576" cy="518384"/>
            </a:xfrm>
            <a:prstGeom prst="homePlate">
              <a:avLst>
                <a:gd name="adj" fmla="val 25840"/>
              </a:avLst>
            </a:prstGeom>
            <a:solidFill>
              <a:schemeClr val="accent2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altLang="zh-CN" sz="3200">
                <a:solidFill>
                  <a:srgbClr val="FFFFFF"/>
                </a:solidFill>
              </a:endParaRPr>
            </a:p>
          </p:txBody>
        </p:sp>
        <p:sp>
          <p:nvSpPr>
            <p:cNvPr id="17" name="Round Same Side Corner Rectangle 427"/>
            <p:cNvSpPr/>
            <p:nvPr/>
          </p:nvSpPr>
          <p:spPr bwMode="auto">
            <a:xfrm rot="16200000">
              <a:off x="6968776" y="3783587"/>
              <a:ext cx="506603" cy="272633"/>
            </a:xfrm>
            <a:prstGeom prst="round2Same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 dirty="0"/>
            </a:p>
          </p:txBody>
        </p:sp>
        <p:sp>
          <p:nvSpPr>
            <p:cNvPr id="18" name="Rectangle 1436"/>
            <p:cNvSpPr>
              <a:spLocks noChangeArrowheads="1"/>
            </p:cNvSpPr>
            <p:nvPr/>
          </p:nvSpPr>
          <p:spPr bwMode="auto">
            <a:xfrm>
              <a:off x="7085761" y="3729417"/>
              <a:ext cx="272633" cy="3710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r>
                <a:rPr lang="en-US" altLang="zh-CN" sz="2400" b="1" dirty="0" smtClean="0">
                  <a:solidFill>
                    <a:srgbClr val="F2F2F2"/>
                  </a:solidFill>
                  <a:cs typeface="Arial" pitchFamily="34" charset="0"/>
                </a:rPr>
                <a:t>2</a:t>
              </a:r>
              <a:endParaRPr lang="en-US" altLang="zh-CN" sz="5400" b="1" dirty="0">
                <a:solidFill>
                  <a:srgbClr val="F2F2F2"/>
                </a:solidFill>
                <a:cs typeface="Arial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407170" y="3711599"/>
              <a:ext cx="2561965" cy="401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提供掌酷技术开发团队使用的技术标准化流程：</a:t>
              </a:r>
              <a:r>
                <a:rPr lang="en-US" altLang="zh-CN" sz="2000" dirty="0" err="1" smtClean="0">
                  <a:solidFill>
                    <a:schemeClr val="bg1">
                      <a:lumMod val="75000"/>
                    </a:schemeClr>
                  </a:solidFill>
                  <a:latin typeface="+mn-ea"/>
                  <a:ea typeface="+mn-ea"/>
                </a:rPr>
                <a:t>DevOps</a:t>
              </a:r>
              <a:endParaRPr lang="zh-CN" altLang="en-US" sz="2000" dirty="0" smtClean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20" name="Freeform 13"/>
          <p:cNvSpPr>
            <a:spLocks noEditPoints="1"/>
          </p:cNvSpPr>
          <p:nvPr/>
        </p:nvSpPr>
        <p:spPr bwMode="auto">
          <a:xfrm>
            <a:off x="5502135" y="1747256"/>
            <a:ext cx="743601" cy="800121"/>
          </a:xfrm>
          <a:custGeom>
            <a:avLst/>
            <a:gdLst>
              <a:gd name="T0" fmla="*/ 255 w 847"/>
              <a:gd name="T1" fmla="*/ 138 h 903"/>
              <a:gd name="T2" fmla="*/ 555 w 847"/>
              <a:gd name="T3" fmla="*/ 100 h 903"/>
              <a:gd name="T4" fmla="*/ 448 w 847"/>
              <a:gd name="T5" fmla="*/ 61 h 903"/>
              <a:gd name="T6" fmla="*/ 324 w 847"/>
              <a:gd name="T7" fmla="*/ 61 h 903"/>
              <a:gd name="T8" fmla="*/ 217 w 847"/>
              <a:gd name="T9" fmla="*/ 100 h 903"/>
              <a:gd name="T10" fmla="*/ 697 w 847"/>
              <a:gd name="T11" fmla="*/ 782 h 903"/>
              <a:gd name="T12" fmla="*/ 709 w 847"/>
              <a:gd name="T13" fmla="*/ 755 h 903"/>
              <a:gd name="T14" fmla="*/ 660 w 847"/>
              <a:gd name="T15" fmla="*/ 586 h 903"/>
              <a:gd name="T16" fmla="*/ 629 w 847"/>
              <a:gd name="T17" fmla="*/ 586 h 903"/>
              <a:gd name="T18" fmla="*/ 629 w 847"/>
              <a:gd name="T19" fmla="*/ 716 h 903"/>
              <a:gd name="T20" fmla="*/ 630 w 847"/>
              <a:gd name="T21" fmla="*/ 719 h 903"/>
              <a:gd name="T22" fmla="*/ 631 w 847"/>
              <a:gd name="T23" fmla="*/ 722 h 903"/>
              <a:gd name="T24" fmla="*/ 633 w 847"/>
              <a:gd name="T25" fmla="*/ 724 h 903"/>
              <a:gd name="T26" fmla="*/ 807 w 847"/>
              <a:gd name="T27" fmla="*/ 596 h 903"/>
              <a:gd name="T28" fmla="*/ 644 w 847"/>
              <a:gd name="T29" fmla="*/ 510 h 903"/>
              <a:gd name="T30" fmla="*/ 607 w 847"/>
              <a:gd name="T31" fmla="*/ 899 h 903"/>
              <a:gd name="T32" fmla="*/ 837 w 847"/>
              <a:gd name="T33" fmla="*/ 743 h 903"/>
              <a:gd name="T34" fmla="*/ 808 w 847"/>
              <a:gd name="T35" fmla="*/ 737 h 903"/>
              <a:gd name="T36" fmla="*/ 645 w 847"/>
              <a:gd name="T37" fmla="*/ 872 h 903"/>
              <a:gd name="T38" fmla="*/ 481 w 847"/>
              <a:gd name="T39" fmla="*/ 675 h 903"/>
              <a:gd name="T40" fmla="*/ 676 w 847"/>
              <a:gd name="T41" fmla="*/ 543 h 903"/>
              <a:gd name="T42" fmla="*/ 808 w 847"/>
              <a:gd name="T43" fmla="*/ 737 h 903"/>
              <a:gd name="T44" fmla="*/ 284 w 847"/>
              <a:gd name="T45" fmla="*/ 736 h 903"/>
              <a:gd name="T46" fmla="*/ 485 w 847"/>
              <a:gd name="T47" fmla="*/ 536 h 903"/>
              <a:gd name="T48" fmla="*/ 526 w 847"/>
              <a:gd name="T49" fmla="*/ 505 h 903"/>
              <a:gd name="T50" fmla="*/ 732 w 847"/>
              <a:gd name="T51" fmla="*/ 306 h 903"/>
              <a:gd name="T52" fmla="*/ 740 w 847"/>
              <a:gd name="T53" fmla="*/ 494 h 903"/>
              <a:gd name="T54" fmla="*/ 772 w 847"/>
              <a:gd name="T55" fmla="*/ 505 h 903"/>
              <a:gd name="T56" fmla="*/ 772 w 847"/>
              <a:gd name="T57" fmla="*/ 208 h 903"/>
              <a:gd name="T58" fmla="*/ 40 w 847"/>
              <a:gd name="T59" fmla="*/ 167 h 903"/>
              <a:gd name="T60" fmla="*/ 0 w 847"/>
              <a:gd name="T61" fmla="*/ 314 h 903"/>
              <a:gd name="T62" fmla="*/ 0 w 847"/>
              <a:gd name="T63" fmla="*/ 536 h 903"/>
              <a:gd name="T64" fmla="*/ 0 w 847"/>
              <a:gd name="T65" fmla="*/ 751 h 903"/>
              <a:gd name="T66" fmla="*/ 427 w 847"/>
              <a:gd name="T67" fmla="*/ 791 h 903"/>
              <a:gd name="T68" fmla="*/ 32 w 847"/>
              <a:gd name="T69" fmla="*/ 314 h 903"/>
              <a:gd name="T70" fmla="*/ 40 w 847"/>
              <a:gd name="T71" fmla="*/ 306 h 903"/>
              <a:gd name="T72" fmla="*/ 252 w 847"/>
              <a:gd name="T73" fmla="*/ 505 h 903"/>
              <a:gd name="T74" fmla="*/ 32 w 847"/>
              <a:gd name="T75" fmla="*/ 314 h 903"/>
              <a:gd name="T76" fmla="*/ 252 w 847"/>
              <a:gd name="T77" fmla="*/ 536 h 903"/>
              <a:gd name="T78" fmla="*/ 40 w 847"/>
              <a:gd name="T79" fmla="*/ 736 h 903"/>
              <a:gd name="T80" fmla="*/ 32 w 847"/>
              <a:gd name="T81" fmla="*/ 536 h 903"/>
              <a:gd name="T82" fmla="*/ 284 w 847"/>
              <a:gd name="T83" fmla="*/ 505 h 903"/>
              <a:gd name="T84" fmla="*/ 284 w 847"/>
              <a:gd name="T85" fmla="*/ 306 h 903"/>
              <a:gd name="T86" fmla="*/ 495 w 847"/>
              <a:gd name="T87" fmla="*/ 505 h 903"/>
              <a:gd name="T88" fmla="*/ 511 w 847"/>
              <a:gd name="T89" fmla="*/ 207 h 903"/>
              <a:gd name="T90" fmla="*/ 538 w 847"/>
              <a:gd name="T91" fmla="*/ 235 h 903"/>
              <a:gd name="T92" fmla="*/ 483 w 847"/>
              <a:gd name="T93" fmla="*/ 235 h 903"/>
              <a:gd name="T94" fmla="*/ 268 w 847"/>
              <a:gd name="T95" fmla="*/ 207 h 903"/>
              <a:gd name="T96" fmla="*/ 295 w 847"/>
              <a:gd name="T97" fmla="*/ 235 h 903"/>
              <a:gd name="T98" fmla="*/ 241 w 847"/>
              <a:gd name="T99" fmla="*/ 235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47" h="903">
                <a:moveTo>
                  <a:pt x="217" y="100"/>
                </a:moveTo>
                <a:cubicBezTo>
                  <a:pt x="217" y="121"/>
                  <a:pt x="234" y="138"/>
                  <a:pt x="255" y="138"/>
                </a:cubicBezTo>
                <a:lnTo>
                  <a:pt x="517" y="138"/>
                </a:lnTo>
                <a:cubicBezTo>
                  <a:pt x="538" y="138"/>
                  <a:pt x="555" y="121"/>
                  <a:pt x="555" y="100"/>
                </a:cubicBezTo>
                <a:cubicBezTo>
                  <a:pt x="555" y="79"/>
                  <a:pt x="538" y="61"/>
                  <a:pt x="517" y="61"/>
                </a:cubicBezTo>
                <a:lnTo>
                  <a:pt x="448" y="61"/>
                </a:lnTo>
                <a:cubicBezTo>
                  <a:pt x="448" y="27"/>
                  <a:pt x="420" y="0"/>
                  <a:pt x="386" y="0"/>
                </a:cubicBezTo>
                <a:cubicBezTo>
                  <a:pt x="352" y="0"/>
                  <a:pt x="324" y="27"/>
                  <a:pt x="324" y="61"/>
                </a:cubicBezTo>
                <a:lnTo>
                  <a:pt x="255" y="61"/>
                </a:lnTo>
                <a:cubicBezTo>
                  <a:pt x="234" y="61"/>
                  <a:pt x="217" y="79"/>
                  <a:pt x="217" y="100"/>
                </a:cubicBezTo>
                <a:close/>
                <a:moveTo>
                  <a:pt x="686" y="777"/>
                </a:moveTo>
                <a:cubicBezTo>
                  <a:pt x="689" y="780"/>
                  <a:pt x="693" y="782"/>
                  <a:pt x="697" y="782"/>
                </a:cubicBezTo>
                <a:cubicBezTo>
                  <a:pt x="702" y="782"/>
                  <a:pt x="706" y="780"/>
                  <a:pt x="709" y="777"/>
                </a:cubicBezTo>
                <a:cubicBezTo>
                  <a:pt x="715" y="771"/>
                  <a:pt x="715" y="761"/>
                  <a:pt x="709" y="755"/>
                </a:cubicBezTo>
                <a:lnTo>
                  <a:pt x="660" y="706"/>
                </a:lnTo>
                <a:lnTo>
                  <a:pt x="660" y="586"/>
                </a:lnTo>
                <a:cubicBezTo>
                  <a:pt x="660" y="577"/>
                  <a:pt x="653" y="570"/>
                  <a:pt x="644" y="570"/>
                </a:cubicBezTo>
                <a:cubicBezTo>
                  <a:pt x="636" y="570"/>
                  <a:pt x="629" y="577"/>
                  <a:pt x="629" y="586"/>
                </a:cubicBezTo>
                <a:lnTo>
                  <a:pt x="629" y="713"/>
                </a:lnTo>
                <a:cubicBezTo>
                  <a:pt x="629" y="714"/>
                  <a:pt x="629" y="715"/>
                  <a:pt x="629" y="716"/>
                </a:cubicBezTo>
                <a:cubicBezTo>
                  <a:pt x="629" y="716"/>
                  <a:pt x="629" y="717"/>
                  <a:pt x="629" y="717"/>
                </a:cubicBezTo>
                <a:cubicBezTo>
                  <a:pt x="629" y="718"/>
                  <a:pt x="630" y="718"/>
                  <a:pt x="630" y="719"/>
                </a:cubicBezTo>
                <a:cubicBezTo>
                  <a:pt x="630" y="719"/>
                  <a:pt x="630" y="720"/>
                  <a:pt x="631" y="720"/>
                </a:cubicBezTo>
                <a:cubicBezTo>
                  <a:pt x="631" y="721"/>
                  <a:pt x="631" y="721"/>
                  <a:pt x="631" y="722"/>
                </a:cubicBezTo>
                <a:cubicBezTo>
                  <a:pt x="632" y="722"/>
                  <a:pt x="632" y="723"/>
                  <a:pt x="633" y="724"/>
                </a:cubicBezTo>
                <a:cubicBezTo>
                  <a:pt x="633" y="724"/>
                  <a:pt x="633" y="724"/>
                  <a:pt x="633" y="724"/>
                </a:cubicBezTo>
                <a:lnTo>
                  <a:pt x="686" y="777"/>
                </a:lnTo>
                <a:close/>
                <a:moveTo>
                  <a:pt x="807" y="596"/>
                </a:moveTo>
                <a:cubicBezTo>
                  <a:pt x="777" y="552"/>
                  <a:pt x="733" y="523"/>
                  <a:pt x="681" y="513"/>
                </a:cubicBezTo>
                <a:cubicBezTo>
                  <a:pt x="669" y="511"/>
                  <a:pt x="657" y="510"/>
                  <a:pt x="644" y="510"/>
                </a:cubicBezTo>
                <a:cubicBezTo>
                  <a:pt x="550" y="510"/>
                  <a:pt x="469" y="577"/>
                  <a:pt x="451" y="669"/>
                </a:cubicBezTo>
                <a:cubicBezTo>
                  <a:pt x="431" y="776"/>
                  <a:pt x="501" y="879"/>
                  <a:pt x="607" y="899"/>
                </a:cubicBezTo>
                <a:cubicBezTo>
                  <a:pt x="620" y="902"/>
                  <a:pt x="632" y="903"/>
                  <a:pt x="645" y="903"/>
                </a:cubicBezTo>
                <a:cubicBezTo>
                  <a:pt x="739" y="903"/>
                  <a:pt x="820" y="836"/>
                  <a:pt x="837" y="743"/>
                </a:cubicBezTo>
                <a:cubicBezTo>
                  <a:pt x="847" y="692"/>
                  <a:pt x="836" y="639"/>
                  <a:pt x="807" y="596"/>
                </a:cubicBezTo>
                <a:close/>
                <a:moveTo>
                  <a:pt x="808" y="737"/>
                </a:moveTo>
                <a:lnTo>
                  <a:pt x="808" y="737"/>
                </a:lnTo>
                <a:cubicBezTo>
                  <a:pt x="793" y="816"/>
                  <a:pt x="724" y="872"/>
                  <a:pt x="645" y="872"/>
                </a:cubicBezTo>
                <a:cubicBezTo>
                  <a:pt x="634" y="872"/>
                  <a:pt x="624" y="871"/>
                  <a:pt x="613" y="869"/>
                </a:cubicBezTo>
                <a:cubicBezTo>
                  <a:pt x="523" y="852"/>
                  <a:pt x="464" y="765"/>
                  <a:pt x="481" y="675"/>
                </a:cubicBezTo>
                <a:cubicBezTo>
                  <a:pt x="496" y="597"/>
                  <a:pt x="565" y="540"/>
                  <a:pt x="644" y="540"/>
                </a:cubicBezTo>
                <a:cubicBezTo>
                  <a:pt x="655" y="540"/>
                  <a:pt x="665" y="541"/>
                  <a:pt x="676" y="543"/>
                </a:cubicBezTo>
                <a:cubicBezTo>
                  <a:pt x="719" y="551"/>
                  <a:pt x="757" y="576"/>
                  <a:pt x="782" y="613"/>
                </a:cubicBezTo>
                <a:cubicBezTo>
                  <a:pt x="807" y="650"/>
                  <a:pt x="816" y="694"/>
                  <a:pt x="808" y="737"/>
                </a:cubicBezTo>
                <a:close/>
                <a:moveTo>
                  <a:pt x="413" y="736"/>
                </a:moveTo>
                <a:lnTo>
                  <a:pt x="284" y="736"/>
                </a:lnTo>
                <a:lnTo>
                  <a:pt x="284" y="536"/>
                </a:lnTo>
                <a:lnTo>
                  <a:pt x="485" y="536"/>
                </a:lnTo>
                <a:cubicBezTo>
                  <a:pt x="497" y="524"/>
                  <a:pt x="512" y="514"/>
                  <a:pt x="527" y="505"/>
                </a:cubicBezTo>
                <a:lnTo>
                  <a:pt x="526" y="505"/>
                </a:lnTo>
                <a:lnTo>
                  <a:pt x="526" y="306"/>
                </a:lnTo>
                <a:lnTo>
                  <a:pt x="732" y="306"/>
                </a:lnTo>
                <a:cubicBezTo>
                  <a:pt x="736" y="306"/>
                  <a:pt x="740" y="309"/>
                  <a:pt x="740" y="314"/>
                </a:cubicBezTo>
                <a:lnTo>
                  <a:pt x="740" y="494"/>
                </a:lnTo>
                <a:cubicBezTo>
                  <a:pt x="751" y="499"/>
                  <a:pt x="762" y="505"/>
                  <a:pt x="772" y="511"/>
                </a:cubicBezTo>
                <a:lnTo>
                  <a:pt x="772" y="505"/>
                </a:lnTo>
                <a:lnTo>
                  <a:pt x="772" y="314"/>
                </a:lnTo>
                <a:lnTo>
                  <a:pt x="772" y="208"/>
                </a:lnTo>
                <a:cubicBezTo>
                  <a:pt x="772" y="185"/>
                  <a:pt x="754" y="167"/>
                  <a:pt x="732" y="167"/>
                </a:cubicBezTo>
                <a:lnTo>
                  <a:pt x="40" y="167"/>
                </a:lnTo>
                <a:cubicBezTo>
                  <a:pt x="18" y="167"/>
                  <a:pt x="0" y="185"/>
                  <a:pt x="0" y="208"/>
                </a:cubicBezTo>
                <a:lnTo>
                  <a:pt x="0" y="314"/>
                </a:lnTo>
                <a:lnTo>
                  <a:pt x="0" y="505"/>
                </a:lnTo>
                <a:lnTo>
                  <a:pt x="0" y="536"/>
                </a:lnTo>
                <a:lnTo>
                  <a:pt x="0" y="727"/>
                </a:lnTo>
                <a:lnTo>
                  <a:pt x="0" y="751"/>
                </a:lnTo>
                <a:cubicBezTo>
                  <a:pt x="0" y="773"/>
                  <a:pt x="18" y="791"/>
                  <a:pt x="40" y="791"/>
                </a:cubicBezTo>
                <a:lnTo>
                  <a:pt x="427" y="791"/>
                </a:lnTo>
                <a:cubicBezTo>
                  <a:pt x="420" y="773"/>
                  <a:pt x="415" y="755"/>
                  <a:pt x="413" y="736"/>
                </a:cubicBezTo>
                <a:close/>
                <a:moveTo>
                  <a:pt x="32" y="314"/>
                </a:moveTo>
                <a:lnTo>
                  <a:pt x="32" y="314"/>
                </a:lnTo>
                <a:cubicBezTo>
                  <a:pt x="32" y="309"/>
                  <a:pt x="36" y="306"/>
                  <a:pt x="40" y="306"/>
                </a:cubicBezTo>
                <a:lnTo>
                  <a:pt x="252" y="306"/>
                </a:lnTo>
                <a:lnTo>
                  <a:pt x="252" y="505"/>
                </a:lnTo>
                <a:lnTo>
                  <a:pt x="32" y="505"/>
                </a:lnTo>
                <a:lnTo>
                  <a:pt x="32" y="314"/>
                </a:lnTo>
                <a:close/>
                <a:moveTo>
                  <a:pt x="252" y="536"/>
                </a:moveTo>
                <a:lnTo>
                  <a:pt x="252" y="536"/>
                </a:lnTo>
                <a:lnTo>
                  <a:pt x="252" y="736"/>
                </a:lnTo>
                <a:lnTo>
                  <a:pt x="40" y="736"/>
                </a:lnTo>
                <a:cubicBezTo>
                  <a:pt x="36" y="736"/>
                  <a:pt x="32" y="732"/>
                  <a:pt x="32" y="727"/>
                </a:cubicBezTo>
                <a:lnTo>
                  <a:pt x="32" y="536"/>
                </a:lnTo>
                <a:lnTo>
                  <a:pt x="252" y="536"/>
                </a:lnTo>
                <a:close/>
                <a:moveTo>
                  <a:pt x="284" y="505"/>
                </a:moveTo>
                <a:lnTo>
                  <a:pt x="284" y="505"/>
                </a:lnTo>
                <a:lnTo>
                  <a:pt x="284" y="306"/>
                </a:lnTo>
                <a:lnTo>
                  <a:pt x="495" y="306"/>
                </a:lnTo>
                <a:lnTo>
                  <a:pt x="495" y="505"/>
                </a:lnTo>
                <a:lnTo>
                  <a:pt x="284" y="505"/>
                </a:lnTo>
                <a:close/>
                <a:moveTo>
                  <a:pt x="511" y="207"/>
                </a:moveTo>
                <a:lnTo>
                  <a:pt x="511" y="207"/>
                </a:lnTo>
                <a:cubicBezTo>
                  <a:pt x="526" y="207"/>
                  <a:pt x="538" y="219"/>
                  <a:pt x="538" y="235"/>
                </a:cubicBezTo>
                <a:cubicBezTo>
                  <a:pt x="538" y="250"/>
                  <a:pt x="526" y="262"/>
                  <a:pt x="511" y="262"/>
                </a:cubicBezTo>
                <a:cubicBezTo>
                  <a:pt x="496" y="262"/>
                  <a:pt x="483" y="250"/>
                  <a:pt x="483" y="235"/>
                </a:cubicBezTo>
                <a:cubicBezTo>
                  <a:pt x="483" y="219"/>
                  <a:pt x="496" y="207"/>
                  <a:pt x="511" y="207"/>
                </a:cubicBezTo>
                <a:close/>
                <a:moveTo>
                  <a:pt x="268" y="207"/>
                </a:moveTo>
                <a:lnTo>
                  <a:pt x="268" y="207"/>
                </a:lnTo>
                <a:cubicBezTo>
                  <a:pt x="283" y="207"/>
                  <a:pt x="295" y="219"/>
                  <a:pt x="295" y="235"/>
                </a:cubicBezTo>
                <a:cubicBezTo>
                  <a:pt x="295" y="250"/>
                  <a:pt x="283" y="262"/>
                  <a:pt x="268" y="262"/>
                </a:cubicBezTo>
                <a:cubicBezTo>
                  <a:pt x="253" y="262"/>
                  <a:pt x="241" y="250"/>
                  <a:pt x="241" y="235"/>
                </a:cubicBezTo>
                <a:cubicBezTo>
                  <a:pt x="241" y="219"/>
                  <a:pt x="253" y="207"/>
                  <a:pt x="268" y="207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03389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18"/>
          <p:cNvCxnSpPr/>
          <p:nvPr/>
        </p:nvCxnSpPr>
        <p:spPr>
          <a:xfrm>
            <a:off x="7352305" y="2895058"/>
            <a:ext cx="0" cy="1332000"/>
          </a:xfrm>
          <a:prstGeom prst="line">
            <a:avLst/>
          </a:prstGeom>
          <a:ln w="25400" cmpd="sng">
            <a:solidFill>
              <a:schemeClr val="bg2">
                <a:lumMod val="7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20"/>
          <p:cNvCxnSpPr/>
          <p:nvPr/>
        </p:nvCxnSpPr>
        <p:spPr>
          <a:xfrm>
            <a:off x="9488795" y="4680443"/>
            <a:ext cx="0" cy="2160000"/>
          </a:xfrm>
          <a:prstGeom prst="line">
            <a:avLst/>
          </a:prstGeom>
          <a:ln w="25400" cmpd="sng">
            <a:solidFill>
              <a:schemeClr val="bg2">
                <a:lumMod val="7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5"/>
          <p:cNvCxnSpPr/>
          <p:nvPr/>
        </p:nvCxnSpPr>
        <p:spPr>
          <a:xfrm rot="-5400000">
            <a:off x="3841307" y="3400035"/>
            <a:ext cx="0" cy="1620000"/>
          </a:xfrm>
          <a:prstGeom prst="line">
            <a:avLst/>
          </a:prstGeom>
          <a:ln w="25400" cmpd="sng">
            <a:solidFill>
              <a:schemeClr val="bg2">
                <a:lumMod val="7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0"/>
          <p:cNvCxnSpPr/>
          <p:nvPr/>
        </p:nvCxnSpPr>
        <p:spPr>
          <a:xfrm rot="-5400000">
            <a:off x="1238760" y="1095058"/>
            <a:ext cx="0" cy="2520000"/>
          </a:xfrm>
          <a:prstGeom prst="line">
            <a:avLst/>
          </a:prstGeom>
          <a:ln w="25400" cmpd="sng">
            <a:solidFill>
              <a:schemeClr val="bg2">
                <a:lumMod val="75000"/>
              </a:schemeClr>
            </a:solidFill>
            <a:prstDash val="sysDash"/>
            <a:headEnd type="non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16"/>
          <p:cNvCxnSpPr/>
          <p:nvPr/>
        </p:nvCxnSpPr>
        <p:spPr>
          <a:xfrm>
            <a:off x="3045377" y="2895058"/>
            <a:ext cx="0" cy="1332000"/>
          </a:xfrm>
          <a:prstGeom prst="line">
            <a:avLst/>
          </a:prstGeom>
          <a:ln w="25400" cmpd="sng">
            <a:solidFill>
              <a:schemeClr val="bg2">
                <a:lumMod val="7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28"/>
          <p:cNvCxnSpPr/>
          <p:nvPr/>
        </p:nvCxnSpPr>
        <p:spPr>
          <a:xfrm rot="-5400000">
            <a:off x="8694534" y="1540750"/>
            <a:ext cx="0" cy="1620000"/>
          </a:xfrm>
          <a:prstGeom prst="line">
            <a:avLst/>
          </a:prstGeom>
          <a:ln w="25400" cmpd="sng">
            <a:solidFill>
              <a:schemeClr val="bg2">
                <a:lumMod val="7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剪去同侧角的矩形 19"/>
          <p:cNvSpPr/>
          <p:nvPr/>
        </p:nvSpPr>
        <p:spPr bwMode="auto">
          <a:xfrm rot="10800000">
            <a:off x="481754" y="243443"/>
            <a:ext cx="2592289" cy="697087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9847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二 微服务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8" name="矩形 27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cxnSp>
        <p:nvCxnSpPr>
          <p:cNvPr id="29" name="Straight Connector 17"/>
          <p:cNvCxnSpPr/>
          <p:nvPr/>
        </p:nvCxnSpPr>
        <p:spPr>
          <a:xfrm rot="-5400000">
            <a:off x="6544521" y="3400035"/>
            <a:ext cx="0" cy="1620000"/>
          </a:xfrm>
          <a:prstGeom prst="line">
            <a:avLst/>
          </a:prstGeom>
          <a:ln w="25400" cmpd="sng">
            <a:solidFill>
              <a:schemeClr val="bg2">
                <a:lumMod val="7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11"/>
          <p:cNvSpPr>
            <a:spLocks noChangeAspect="1"/>
          </p:cNvSpPr>
          <p:nvPr/>
        </p:nvSpPr>
        <p:spPr>
          <a:xfrm>
            <a:off x="2477447" y="1815058"/>
            <a:ext cx="1080000" cy="108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254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5" name="Oval 14"/>
          <p:cNvSpPr>
            <a:spLocks noChangeAspect="1"/>
          </p:cNvSpPr>
          <p:nvPr/>
        </p:nvSpPr>
        <p:spPr>
          <a:xfrm>
            <a:off x="4679237" y="3670035"/>
            <a:ext cx="1080000" cy="1080000"/>
          </a:xfrm>
          <a:prstGeom prst="ellipse">
            <a:avLst/>
          </a:prstGeom>
          <a:solidFill>
            <a:schemeClr val="bg2">
              <a:lumMod val="7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7" name="Oval 19"/>
          <p:cNvSpPr>
            <a:spLocks noChangeAspect="1"/>
          </p:cNvSpPr>
          <p:nvPr/>
        </p:nvSpPr>
        <p:spPr>
          <a:xfrm>
            <a:off x="6826373" y="1815058"/>
            <a:ext cx="1080000" cy="108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644611" y="2616980"/>
            <a:ext cx="1974288" cy="13880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r"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chemeClr val="accent4">
                    <a:lumMod val="75000"/>
                  </a:schemeClr>
                </a:solidFill>
                <a:latin typeface="微软雅黑"/>
              </a:rPr>
              <a:t>单体架构</a:t>
            </a:r>
            <a:endParaRPr lang="en-US" altLang="zh-CN" sz="2400" b="1" dirty="0">
              <a:solidFill>
                <a:schemeClr val="accent4">
                  <a:lumMod val="75000"/>
                </a:schemeClr>
              </a:solidFill>
              <a:latin typeface="微软雅黑"/>
            </a:endParaRPr>
          </a:p>
        </p:txBody>
      </p:sp>
      <p:sp>
        <p:nvSpPr>
          <p:cNvPr id="39" name="Content Placeholder 2"/>
          <p:cNvSpPr txBox="1">
            <a:spLocks/>
          </p:cNvSpPr>
          <p:nvPr/>
        </p:nvSpPr>
        <p:spPr>
          <a:xfrm>
            <a:off x="4979032" y="4830180"/>
            <a:ext cx="1911437" cy="9896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ct val="0"/>
              </a:spcBef>
              <a:buNone/>
            </a:pPr>
            <a:r>
              <a:rPr lang="en-US" altLang="zh-CN" sz="2400" b="1" dirty="0" smtClean="0">
                <a:solidFill>
                  <a:schemeClr val="bg2">
                    <a:lumMod val="75000"/>
                  </a:schemeClr>
                </a:solidFill>
                <a:latin typeface="微软雅黑"/>
              </a:rPr>
              <a:t>RPC</a:t>
            </a:r>
            <a:r>
              <a:rPr lang="zh-CN" altLang="en-US" sz="2400" b="1" dirty="0" smtClean="0">
                <a:solidFill>
                  <a:schemeClr val="bg2">
                    <a:lumMod val="75000"/>
                  </a:schemeClr>
                </a:solidFill>
                <a:latin typeface="微软雅黑"/>
              </a:rPr>
              <a:t>架构</a:t>
            </a:r>
            <a:endParaRPr lang="zh-CN" altLang="en-US" sz="2400" b="1" dirty="0">
              <a:solidFill>
                <a:schemeClr val="bg2">
                  <a:lumMod val="75000"/>
                </a:schemeClr>
              </a:solidFill>
              <a:latin typeface="微软雅黑"/>
            </a:endParaRP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5045215" y="2220041"/>
            <a:ext cx="1785382" cy="9896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r">
              <a:spcBef>
                <a:spcPct val="0"/>
              </a:spcBef>
              <a:buNone/>
            </a:pPr>
            <a:r>
              <a:rPr lang="en-US" altLang="zh-CN" sz="2400" b="1" dirty="0" smtClean="0">
                <a:solidFill>
                  <a:schemeClr val="accent4">
                    <a:lumMod val="75000"/>
                  </a:schemeClr>
                </a:solidFill>
                <a:latin typeface="微软雅黑"/>
              </a:rPr>
              <a:t>SOA</a:t>
            </a:r>
            <a:r>
              <a:rPr lang="zh-CN" altLang="en-US" sz="2400" b="1" dirty="0" smtClean="0">
                <a:solidFill>
                  <a:schemeClr val="accent4">
                    <a:lumMod val="75000"/>
                  </a:schemeClr>
                </a:solidFill>
                <a:latin typeface="微软雅黑"/>
              </a:rPr>
              <a:t>架构</a:t>
            </a:r>
            <a:endParaRPr lang="zh-CN" altLang="en-US" sz="2400" b="1" dirty="0">
              <a:solidFill>
                <a:schemeClr val="accent4">
                  <a:lumMod val="75000"/>
                </a:schemeClr>
              </a:solidFill>
              <a:latin typeface="微软雅黑"/>
            </a:endParaRPr>
          </a:p>
        </p:txBody>
      </p:sp>
      <p:cxnSp>
        <p:nvCxnSpPr>
          <p:cNvPr id="42" name="Straight Connector 29"/>
          <p:cNvCxnSpPr/>
          <p:nvPr/>
        </p:nvCxnSpPr>
        <p:spPr>
          <a:xfrm>
            <a:off x="9502318" y="2358138"/>
            <a:ext cx="0" cy="1332000"/>
          </a:xfrm>
          <a:prstGeom prst="line">
            <a:avLst/>
          </a:prstGeom>
          <a:ln w="25400" cmpd="sng">
            <a:solidFill>
              <a:schemeClr val="bg2">
                <a:lumMod val="7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30"/>
          <p:cNvSpPr>
            <a:spLocks noChangeAspect="1"/>
          </p:cNvSpPr>
          <p:nvPr/>
        </p:nvSpPr>
        <p:spPr>
          <a:xfrm>
            <a:off x="8968673" y="3670034"/>
            <a:ext cx="1080000" cy="108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4" name="Content Placeholder 2"/>
          <p:cNvSpPr txBox="1">
            <a:spLocks/>
          </p:cNvSpPr>
          <p:nvPr/>
        </p:nvSpPr>
        <p:spPr>
          <a:xfrm>
            <a:off x="9688537" y="4750034"/>
            <a:ext cx="1974288" cy="9896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chemeClr val="accent4">
                    <a:lumMod val="75000"/>
                  </a:schemeClr>
                </a:solidFill>
                <a:latin typeface="微软雅黑"/>
              </a:rPr>
              <a:t>微服务架构</a:t>
            </a:r>
            <a:endParaRPr lang="zh-CN" altLang="en-US" sz="2400" b="1" dirty="0">
              <a:solidFill>
                <a:schemeClr val="accent4">
                  <a:lumMod val="75000"/>
                </a:schemeClr>
              </a:solidFill>
              <a:latin typeface="微软雅黑"/>
            </a:endParaRPr>
          </a:p>
        </p:txBody>
      </p:sp>
      <p:sp>
        <p:nvSpPr>
          <p:cNvPr id="55" name="Freeform 41"/>
          <p:cNvSpPr>
            <a:spLocks noEditPoints="1"/>
          </p:cNvSpPr>
          <p:nvPr/>
        </p:nvSpPr>
        <p:spPr bwMode="auto">
          <a:xfrm>
            <a:off x="2700158" y="2081781"/>
            <a:ext cx="634578" cy="509778"/>
          </a:xfrm>
          <a:custGeom>
            <a:avLst/>
            <a:gdLst>
              <a:gd name="T0" fmla="*/ 1176335871 w 72"/>
              <a:gd name="T1" fmla="*/ 232073966 h 58"/>
              <a:gd name="T2" fmla="*/ 2147483647 w 72"/>
              <a:gd name="T3" fmla="*/ 232073966 h 58"/>
              <a:gd name="T4" fmla="*/ 2147483647 w 72"/>
              <a:gd name="T5" fmla="*/ 510570880 h 58"/>
              <a:gd name="T6" fmla="*/ 2147483647 w 72"/>
              <a:gd name="T7" fmla="*/ 510570880 h 58"/>
              <a:gd name="T8" fmla="*/ 2147483647 w 72"/>
              <a:gd name="T9" fmla="*/ 185664591 h 58"/>
              <a:gd name="T10" fmla="*/ 2147483647 w 72"/>
              <a:gd name="T11" fmla="*/ 0 h 58"/>
              <a:gd name="T12" fmla="*/ 1129279435 w 72"/>
              <a:gd name="T13" fmla="*/ 0 h 58"/>
              <a:gd name="T14" fmla="*/ 941067411 w 72"/>
              <a:gd name="T15" fmla="*/ 185664591 h 58"/>
              <a:gd name="T16" fmla="*/ 941067411 w 72"/>
              <a:gd name="T17" fmla="*/ 510570880 h 58"/>
              <a:gd name="T18" fmla="*/ 1176335871 w 72"/>
              <a:gd name="T19" fmla="*/ 510570880 h 58"/>
              <a:gd name="T20" fmla="*/ 1176335871 w 72"/>
              <a:gd name="T21" fmla="*/ 232073966 h 58"/>
              <a:gd name="T22" fmla="*/ 0 w 72"/>
              <a:gd name="T23" fmla="*/ 881893143 h 58"/>
              <a:gd name="T24" fmla="*/ 0 w 72"/>
              <a:gd name="T25" fmla="*/ 2147483647 h 58"/>
              <a:gd name="T26" fmla="*/ 235268568 w 72"/>
              <a:gd name="T27" fmla="*/ 2147483647 h 58"/>
              <a:gd name="T28" fmla="*/ 470530276 w 72"/>
              <a:gd name="T29" fmla="*/ 2147483647 h 58"/>
              <a:gd name="T30" fmla="*/ 470530276 w 72"/>
              <a:gd name="T31" fmla="*/ 649812471 h 58"/>
              <a:gd name="T32" fmla="*/ 235268568 w 72"/>
              <a:gd name="T33" fmla="*/ 649812471 h 58"/>
              <a:gd name="T34" fmla="*/ 0 w 72"/>
              <a:gd name="T35" fmla="*/ 881893143 h 58"/>
              <a:gd name="T36" fmla="*/ 658749160 w 72"/>
              <a:gd name="T37" fmla="*/ 2147483647 h 58"/>
              <a:gd name="T38" fmla="*/ 2147483647 w 72"/>
              <a:gd name="T39" fmla="*/ 2147483647 h 58"/>
              <a:gd name="T40" fmla="*/ 2147483647 w 72"/>
              <a:gd name="T41" fmla="*/ 649812471 h 58"/>
              <a:gd name="T42" fmla="*/ 658749160 w 72"/>
              <a:gd name="T43" fmla="*/ 649812471 h 58"/>
              <a:gd name="T44" fmla="*/ 658749160 w 72"/>
              <a:gd name="T45" fmla="*/ 2147483647 h 58"/>
              <a:gd name="T46" fmla="*/ 2147483647 w 72"/>
              <a:gd name="T47" fmla="*/ 649812471 h 58"/>
              <a:gd name="T48" fmla="*/ 2147483647 w 72"/>
              <a:gd name="T49" fmla="*/ 649812471 h 58"/>
              <a:gd name="T50" fmla="*/ 2147483647 w 72"/>
              <a:gd name="T51" fmla="*/ 2147483647 h 58"/>
              <a:gd name="T52" fmla="*/ 2147483647 w 72"/>
              <a:gd name="T53" fmla="*/ 2147483647 h 58"/>
              <a:gd name="T54" fmla="*/ 2147483647 w 72"/>
              <a:gd name="T55" fmla="*/ 2147483647 h 58"/>
              <a:gd name="T56" fmla="*/ 2147483647 w 72"/>
              <a:gd name="T57" fmla="*/ 881893143 h 58"/>
              <a:gd name="T58" fmla="*/ 2147483647 w 72"/>
              <a:gd name="T59" fmla="*/ 649812471 h 58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w 72"/>
              <a:gd name="T91" fmla="*/ 0 h 58"/>
              <a:gd name="T92" fmla="*/ 72 w 72"/>
              <a:gd name="T93" fmla="*/ 58 h 58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T90" t="T91" r="T92" b="T93"/>
            <a:pathLst>
              <a:path w="72" h="58">
                <a:moveTo>
                  <a:pt x="25" y="5"/>
                </a:moveTo>
                <a:cubicBezTo>
                  <a:pt x="48" y="5"/>
                  <a:pt x="48" y="5"/>
                  <a:pt x="48" y="5"/>
                </a:cubicBezTo>
                <a:cubicBezTo>
                  <a:pt x="48" y="11"/>
                  <a:pt x="48" y="11"/>
                  <a:pt x="48" y="11"/>
                </a:cubicBezTo>
                <a:cubicBezTo>
                  <a:pt x="53" y="11"/>
                  <a:pt x="53" y="11"/>
                  <a:pt x="53" y="11"/>
                </a:cubicBezTo>
                <a:cubicBezTo>
                  <a:pt x="53" y="4"/>
                  <a:pt x="53" y="4"/>
                  <a:pt x="53" y="4"/>
                </a:cubicBezTo>
                <a:cubicBezTo>
                  <a:pt x="53" y="2"/>
                  <a:pt x="51" y="0"/>
                  <a:pt x="4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2" y="0"/>
                  <a:pt x="20" y="2"/>
                  <a:pt x="20" y="4"/>
                </a:cubicBezTo>
                <a:cubicBezTo>
                  <a:pt x="20" y="11"/>
                  <a:pt x="20" y="11"/>
                  <a:pt x="20" y="11"/>
                </a:cubicBezTo>
                <a:cubicBezTo>
                  <a:pt x="25" y="11"/>
                  <a:pt x="25" y="11"/>
                  <a:pt x="25" y="11"/>
                </a:cubicBezTo>
                <a:lnTo>
                  <a:pt x="25" y="5"/>
                </a:lnTo>
                <a:close/>
                <a:moveTo>
                  <a:pt x="0" y="19"/>
                </a:moveTo>
                <a:cubicBezTo>
                  <a:pt x="0" y="53"/>
                  <a:pt x="0" y="53"/>
                  <a:pt x="0" y="53"/>
                </a:cubicBezTo>
                <a:cubicBezTo>
                  <a:pt x="0" y="56"/>
                  <a:pt x="3" y="58"/>
                  <a:pt x="5" y="58"/>
                </a:cubicBezTo>
                <a:cubicBezTo>
                  <a:pt x="10" y="58"/>
                  <a:pt x="10" y="58"/>
                  <a:pt x="10" y="58"/>
                </a:cubicBezTo>
                <a:cubicBezTo>
                  <a:pt x="10" y="14"/>
                  <a:pt x="10" y="14"/>
                  <a:pt x="10" y="14"/>
                </a:cubicBezTo>
                <a:cubicBezTo>
                  <a:pt x="5" y="14"/>
                  <a:pt x="5" y="14"/>
                  <a:pt x="5" y="14"/>
                </a:cubicBezTo>
                <a:cubicBezTo>
                  <a:pt x="3" y="14"/>
                  <a:pt x="0" y="16"/>
                  <a:pt x="0" y="19"/>
                </a:cubicBezTo>
                <a:close/>
                <a:moveTo>
                  <a:pt x="14" y="58"/>
                </a:moveTo>
                <a:cubicBezTo>
                  <a:pt x="59" y="58"/>
                  <a:pt x="59" y="58"/>
                  <a:pt x="59" y="58"/>
                </a:cubicBezTo>
                <a:cubicBezTo>
                  <a:pt x="59" y="14"/>
                  <a:pt x="59" y="14"/>
                  <a:pt x="59" y="14"/>
                </a:cubicBezTo>
                <a:cubicBezTo>
                  <a:pt x="14" y="14"/>
                  <a:pt x="14" y="14"/>
                  <a:pt x="14" y="14"/>
                </a:cubicBezTo>
                <a:lnTo>
                  <a:pt x="14" y="58"/>
                </a:lnTo>
                <a:close/>
                <a:moveTo>
                  <a:pt x="67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58"/>
                  <a:pt x="63" y="58"/>
                  <a:pt x="63" y="58"/>
                </a:cubicBezTo>
                <a:cubicBezTo>
                  <a:pt x="67" y="58"/>
                  <a:pt x="67" y="58"/>
                  <a:pt x="67" y="58"/>
                </a:cubicBezTo>
                <a:cubicBezTo>
                  <a:pt x="70" y="58"/>
                  <a:pt x="72" y="56"/>
                  <a:pt x="72" y="53"/>
                </a:cubicBezTo>
                <a:cubicBezTo>
                  <a:pt x="72" y="19"/>
                  <a:pt x="72" y="19"/>
                  <a:pt x="72" y="19"/>
                </a:cubicBezTo>
                <a:cubicBezTo>
                  <a:pt x="72" y="16"/>
                  <a:pt x="70" y="14"/>
                  <a:pt x="67" y="14"/>
                </a:cubicBezTo>
                <a:close/>
              </a:path>
            </a:pathLst>
          </a:custGeom>
          <a:solidFill>
            <a:schemeClr val="bg1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2400" kern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Freeform 21"/>
          <p:cNvSpPr>
            <a:spLocks noEditPoints="1"/>
          </p:cNvSpPr>
          <p:nvPr/>
        </p:nvSpPr>
        <p:spPr bwMode="auto">
          <a:xfrm>
            <a:off x="7147439" y="1999427"/>
            <a:ext cx="437867" cy="664713"/>
          </a:xfrm>
          <a:custGeom>
            <a:avLst/>
            <a:gdLst>
              <a:gd name="T0" fmla="*/ 72 w 401"/>
              <a:gd name="T1" fmla="*/ 59 h 610"/>
              <a:gd name="T2" fmla="*/ 92 w 401"/>
              <a:gd name="T3" fmla="*/ 27 h 610"/>
              <a:gd name="T4" fmla="*/ 130 w 401"/>
              <a:gd name="T5" fmla="*/ 23 h 610"/>
              <a:gd name="T6" fmla="*/ 110 w 401"/>
              <a:gd name="T7" fmla="*/ 55 h 610"/>
              <a:gd name="T8" fmla="*/ 72 w 401"/>
              <a:gd name="T9" fmla="*/ 59 h 610"/>
              <a:gd name="T10" fmla="*/ 150 w 401"/>
              <a:gd name="T11" fmla="*/ 453 h 610"/>
              <a:gd name="T12" fmla="*/ 194 w 401"/>
              <a:gd name="T13" fmla="*/ 458 h 610"/>
              <a:gd name="T14" fmla="*/ 291 w 401"/>
              <a:gd name="T15" fmla="*/ 431 h 610"/>
              <a:gd name="T16" fmla="*/ 297 w 401"/>
              <a:gd name="T17" fmla="*/ 408 h 610"/>
              <a:gd name="T18" fmla="*/ 275 w 401"/>
              <a:gd name="T19" fmla="*/ 403 h 610"/>
              <a:gd name="T20" fmla="*/ 158 w 401"/>
              <a:gd name="T21" fmla="*/ 422 h 610"/>
              <a:gd name="T22" fmla="*/ 62 w 401"/>
              <a:gd name="T23" fmla="*/ 353 h 610"/>
              <a:gd name="T24" fmla="*/ 43 w 401"/>
              <a:gd name="T25" fmla="*/ 236 h 610"/>
              <a:gd name="T26" fmla="*/ 103 w 401"/>
              <a:gd name="T27" fmla="*/ 146 h 610"/>
              <a:gd name="T28" fmla="*/ 207 w 401"/>
              <a:gd name="T29" fmla="*/ 316 h 610"/>
              <a:gd name="T30" fmla="*/ 208 w 401"/>
              <a:gd name="T31" fmla="*/ 318 h 610"/>
              <a:gd name="T32" fmla="*/ 208 w 401"/>
              <a:gd name="T33" fmla="*/ 318 h 610"/>
              <a:gd name="T34" fmla="*/ 267 w 401"/>
              <a:gd name="T35" fmla="*/ 311 h 610"/>
              <a:gd name="T36" fmla="*/ 299 w 401"/>
              <a:gd name="T37" fmla="*/ 262 h 610"/>
              <a:gd name="T38" fmla="*/ 300 w 401"/>
              <a:gd name="T39" fmla="*/ 261 h 610"/>
              <a:gd name="T40" fmla="*/ 147 w 401"/>
              <a:gd name="T41" fmla="*/ 14 h 610"/>
              <a:gd name="T42" fmla="*/ 147 w 401"/>
              <a:gd name="T43" fmla="*/ 14 h 610"/>
              <a:gd name="T44" fmla="*/ 147 w 401"/>
              <a:gd name="T45" fmla="*/ 13 h 610"/>
              <a:gd name="T46" fmla="*/ 87 w 401"/>
              <a:gd name="T47" fmla="*/ 18 h 610"/>
              <a:gd name="T48" fmla="*/ 55 w 401"/>
              <a:gd name="T49" fmla="*/ 69 h 610"/>
              <a:gd name="T50" fmla="*/ 56 w 401"/>
              <a:gd name="T51" fmla="*/ 70 h 610"/>
              <a:gd name="T52" fmla="*/ 56 w 401"/>
              <a:gd name="T53" fmla="*/ 70 h 610"/>
              <a:gd name="T54" fmla="*/ 86 w 401"/>
              <a:gd name="T55" fmla="*/ 119 h 610"/>
              <a:gd name="T56" fmla="*/ 12 w 401"/>
              <a:gd name="T57" fmla="*/ 228 h 610"/>
              <a:gd name="T58" fmla="*/ 35 w 401"/>
              <a:gd name="T59" fmla="*/ 369 h 610"/>
              <a:gd name="T60" fmla="*/ 150 w 401"/>
              <a:gd name="T61" fmla="*/ 453 h 610"/>
              <a:gd name="T62" fmla="*/ 386 w 401"/>
              <a:gd name="T63" fmla="*/ 356 h 610"/>
              <a:gd name="T64" fmla="*/ 163 w 401"/>
              <a:gd name="T65" fmla="*/ 356 h 610"/>
              <a:gd name="T66" fmla="*/ 148 w 401"/>
              <a:gd name="T67" fmla="*/ 371 h 610"/>
              <a:gd name="T68" fmla="*/ 163 w 401"/>
              <a:gd name="T69" fmla="*/ 387 h 610"/>
              <a:gd name="T70" fmla="*/ 386 w 401"/>
              <a:gd name="T71" fmla="*/ 387 h 610"/>
              <a:gd name="T72" fmla="*/ 401 w 401"/>
              <a:gd name="T73" fmla="*/ 371 h 610"/>
              <a:gd name="T74" fmla="*/ 386 w 401"/>
              <a:gd name="T75" fmla="*/ 356 h 610"/>
              <a:gd name="T76" fmla="*/ 202 w 401"/>
              <a:gd name="T77" fmla="*/ 506 h 610"/>
              <a:gd name="T78" fmla="*/ 183 w 401"/>
              <a:gd name="T79" fmla="*/ 526 h 610"/>
              <a:gd name="T80" fmla="*/ 163 w 401"/>
              <a:gd name="T81" fmla="*/ 506 h 610"/>
              <a:gd name="T82" fmla="*/ 183 w 401"/>
              <a:gd name="T83" fmla="*/ 487 h 610"/>
              <a:gd name="T84" fmla="*/ 202 w 401"/>
              <a:gd name="T85" fmla="*/ 506 h 610"/>
              <a:gd name="T86" fmla="*/ 142 w 401"/>
              <a:gd name="T87" fmla="*/ 506 h 610"/>
              <a:gd name="T88" fmla="*/ 183 w 401"/>
              <a:gd name="T89" fmla="*/ 547 h 610"/>
              <a:gd name="T90" fmla="*/ 223 w 401"/>
              <a:gd name="T91" fmla="*/ 506 h 610"/>
              <a:gd name="T92" fmla="*/ 183 w 401"/>
              <a:gd name="T93" fmla="*/ 466 h 610"/>
              <a:gd name="T94" fmla="*/ 142 w 401"/>
              <a:gd name="T95" fmla="*/ 506 h 610"/>
              <a:gd name="T96" fmla="*/ 237 w 401"/>
              <a:gd name="T97" fmla="*/ 525 h 610"/>
              <a:gd name="T98" fmla="*/ 183 w 401"/>
              <a:gd name="T99" fmla="*/ 564 h 610"/>
              <a:gd name="T100" fmla="*/ 128 w 401"/>
              <a:gd name="T101" fmla="*/ 525 h 610"/>
              <a:gd name="T102" fmla="*/ 55 w 401"/>
              <a:gd name="T103" fmla="*/ 594 h 610"/>
              <a:gd name="T104" fmla="*/ 54 w 401"/>
              <a:gd name="T105" fmla="*/ 605 h 610"/>
              <a:gd name="T106" fmla="*/ 64 w 401"/>
              <a:gd name="T107" fmla="*/ 610 h 610"/>
              <a:gd name="T108" fmla="*/ 302 w 401"/>
              <a:gd name="T109" fmla="*/ 610 h 610"/>
              <a:gd name="T110" fmla="*/ 302 w 401"/>
              <a:gd name="T111" fmla="*/ 610 h 610"/>
              <a:gd name="T112" fmla="*/ 312 w 401"/>
              <a:gd name="T113" fmla="*/ 599 h 610"/>
              <a:gd name="T114" fmla="*/ 310 w 401"/>
              <a:gd name="T115" fmla="*/ 593 h 610"/>
              <a:gd name="T116" fmla="*/ 237 w 401"/>
              <a:gd name="T117" fmla="*/ 525 h 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1" h="610">
                <a:moveTo>
                  <a:pt x="72" y="59"/>
                </a:moveTo>
                <a:cubicBezTo>
                  <a:pt x="67" y="51"/>
                  <a:pt x="76" y="36"/>
                  <a:pt x="92" y="27"/>
                </a:cubicBezTo>
                <a:cubicBezTo>
                  <a:pt x="108" y="17"/>
                  <a:pt x="125" y="15"/>
                  <a:pt x="130" y="23"/>
                </a:cubicBezTo>
                <a:cubicBezTo>
                  <a:pt x="134" y="31"/>
                  <a:pt x="126" y="45"/>
                  <a:pt x="110" y="55"/>
                </a:cubicBezTo>
                <a:cubicBezTo>
                  <a:pt x="94" y="65"/>
                  <a:pt x="77" y="67"/>
                  <a:pt x="72" y="59"/>
                </a:cubicBezTo>
                <a:close/>
                <a:moveTo>
                  <a:pt x="150" y="453"/>
                </a:moveTo>
                <a:cubicBezTo>
                  <a:pt x="165" y="457"/>
                  <a:pt x="179" y="458"/>
                  <a:pt x="194" y="458"/>
                </a:cubicBezTo>
                <a:cubicBezTo>
                  <a:pt x="228" y="458"/>
                  <a:pt x="262" y="449"/>
                  <a:pt x="291" y="431"/>
                </a:cubicBezTo>
                <a:cubicBezTo>
                  <a:pt x="299" y="426"/>
                  <a:pt x="301" y="416"/>
                  <a:pt x="297" y="408"/>
                </a:cubicBezTo>
                <a:cubicBezTo>
                  <a:pt x="292" y="401"/>
                  <a:pt x="282" y="399"/>
                  <a:pt x="275" y="403"/>
                </a:cubicBezTo>
                <a:cubicBezTo>
                  <a:pt x="239" y="425"/>
                  <a:pt x="198" y="432"/>
                  <a:pt x="158" y="422"/>
                </a:cubicBezTo>
                <a:cubicBezTo>
                  <a:pt x="118" y="412"/>
                  <a:pt x="84" y="388"/>
                  <a:pt x="62" y="353"/>
                </a:cubicBezTo>
                <a:cubicBezTo>
                  <a:pt x="40" y="317"/>
                  <a:pt x="34" y="276"/>
                  <a:pt x="43" y="236"/>
                </a:cubicBezTo>
                <a:cubicBezTo>
                  <a:pt x="52" y="199"/>
                  <a:pt x="73" y="168"/>
                  <a:pt x="103" y="146"/>
                </a:cubicBezTo>
                <a:lnTo>
                  <a:pt x="207" y="316"/>
                </a:lnTo>
                <a:lnTo>
                  <a:pt x="208" y="318"/>
                </a:lnTo>
                <a:lnTo>
                  <a:pt x="208" y="318"/>
                </a:lnTo>
                <a:cubicBezTo>
                  <a:pt x="217" y="328"/>
                  <a:pt x="243" y="325"/>
                  <a:pt x="267" y="311"/>
                </a:cubicBezTo>
                <a:cubicBezTo>
                  <a:pt x="291" y="296"/>
                  <a:pt x="305" y="274"/>
                  <a:pt x="299" y="262"/>
                </a:cubicBezTo>
                <a:lnTo>
                  <a:pt x="300" y="261"/>
                </a:lnTo>
                <a:lnTo>
                  <a:pt x="147" y="14"/>
                </a:lnTo>
                <a:lnTo>
                  <a:pt x="147" y="14"/>
                </a:lnTo>
                <a:cubicBezTo>
                  <a:pt x="147" y="13"/>
                  <a:pt x="147" y="13"/>
                  <a:pt x="147" y="13"/>
                </a:cubicBezTo>
                <a:cubicBezTo>
                  <a:pt x="139" y="0"/>
                  <a:pt x="112" y="3"/>
                  <a:pt x="87" y="18"/>
                </a:cubicBezTo>
                <a:cubicBezTo>
                  <a:pt x="62" y="34"/>
                  <a:pt x="48" y="57"/>
                  <a:pt x="55" y="69"/>
                </a:cubicBezTo>
                <a:cubicBezTo>
                  <a:pt x="55" y="69"/>
                  <a:pt x="56" y="70"/>
                  <a:pt x="56" y="70"/>
                </a:cubicBezTo>
                <a:lnTo>
                  <a:pt x="56" y="70"/>
                </a:lnTo>
                <a:lnTo>
                  <a:pt x="86" y="119"/>
                </a:lnTo>
                <a:cubicBezTo>
                  <a:pt x="49" y="145"/>
                  <a:pt x="23" y="184"/>
                  <a:pt x="12" y="228"/>
                </a:cubicBezTo>
                <a:cubicBezTo>
                  <a:pt x="0" y="277"/>
                  <a:pt x="9" y="327"/>
                  <a:pt x="35" y="369"/>
                </a:cubicBezTo>
                <a:cubicBezTo>
                  <a:pt x="61" y="412"/>
                  <a:pt x="102" y="442"/>
                  <a:pt x="150" y="453"/>
                </a:cubicBezTo>
                <a:close/>
                <a:moveTo>
                  <a:pt x="386" y="356"/>
                </a:moveTo>
                <a:lnTo>
                  <a:pt x="163" y="356"/>
                </a:lnTo>
                <a:cubicBezTo>
                  <a:pt x="155" y="356"/>
                  <a:pt x="148" y="363"/>
                  <a:pt x="148" y="371"/>
                </a:cubicBezTo>
                <a:cubicBezTo>
                  <a:pt x="148" y="380"/>
                  <a:pt x="155" y="387"/>
                  <a:pt x="163" y="387"/>
                </a:cubicBezTo>
                <a:lnTo>
                  <a:pt x="386" y="387"/>
                </a:lnTo>
                <a:cubicBezTo>
                  <a:pt x="394" y="387"/>
                  <a:pt x="401" y="380"/>
                  <a:pt x="401" y="371"/>
                </a:cubicBezTo>
                <a:cubicBezTo>
                  <a:pt x="401" y="363"/>
                  <a:pt x="394" y="356"/>
                  <a:pt x="386" y="356"/>
                </a:cubicBezTo>
                <a:close/>
                <a:moveTo>
                  <a:pt x="202" y="506"/>
                </a:moveTo>
                <a:cubicBezTo>
                  <a:pt x="202" y="517"/>
                  <a:pt x="193" y="526"/>
                  <a:pt x="183" y="526"/>
                </a:cubicBezTo>
                <a:cubicBezTo>
                  <a:pt x="172" y="526"/>
                  <a:pt x="163" y="517"/>
                  <a:pt x="163" y="506"/>
                </a:cubicBezTo>
                <a:cubicBezTo>
                  <a:pt x="163" y="495"/>
                  <a:pt x="172" y="487"/>
                  <a:pt x="183" y="487"/>
                </a:cubicBezTo>
                <a:cubicBezTo>
                  <a:pt x="193" y="487"/>
                  <a:pt x="202" y="495"/>
                  <a:pt x="202" y="506"/>
                </a:cubicBezTo>
                <a:close/>
                <a:moveTo>
                  <a:pt x="142" y="506"/>
                </a:moveTo>
                <a:cubicBezTo>
                  <a:pt x="142" y="529"/>
                  <a:pt x="160" y="547"/>
                  <a:pt x="183" y="547"/>
                </a:cubicBezTo>
                <a:cubicBezTo>
                  <a:pt x="205" y="547"/>
                  <a:pt x="223" y="529"/>
                  <a:pt x="223" y="506"/>
                </a:cubicBezTo>
                <a:cubicBezTo>
                  <a:pt x="223" y="484"/>
                  <a:pt x="205" y="466"/>
                  <a:pt x="183" y="466"/>
                </a:cubicBezTo>
                <a:cubicBezTo>
                  <a:pt x="160" y="466"/>
                  <a:pt x="142" y="484"/>
                  <a:pt x="142" y="506"/>
                </a:cubicBezTo>
                <a:close/>
                <a:moveTo>
                  <a:pt x="237" y="525"/>
                </a:moveTo>
                <a:cubicBezTo>
                  <a:pt x="229" y="548"/>
                  <a:pt x="208" y="564"/>
                  <a:pt x="183" y="564"/>
                </a:cubicBezTo>
                <a:cubicBezTo>
                  <a:pt x="157" y="564"/>
                  <a:pt x="136" y="548"/>
                  <a:pt x="128" y="525"/>
                </a:cubicBezTo>
                <a:cubicBezTo>
                  <a:pt x="85" y="548"/>
                  <a:pt x="56" y="591"/>
                  <a:pt x="55" y="594"/>
                </a:cubicBezTo>
                <a:cubicBezTo>
                  <a:pt x="52" y="597"/>
                  <a:pt x="52" y="601"/>
                  <a:pt x="54" y="605"/>
                </a:cubicBezTo>
                <a:cubicBezTo>
                  <a:pt x="56" y="608"/>
                  <a:pt x="60" y="610"/>
                  <a:pt x="64" y="610"/>
                </a:cubicBezTo>
                <a:lnTo>
                  <a:pt x="302" y="610"/>
                </a:lnTo>
                <a:lnTo>
                  <a:pt x="302" y="610"/>
                </a:lnTo>
                <a:cubicBezTo>
                  <a:pt x="308" y="610"/>
                  <a:pt x="312" y="605"/>
                  <a:pt x="312" y="599"/>
                </a:cubicBezTo>
                <a:cubicBezTo>
                  <a:pt x="312" y="597"/>
                  <a:pt x="312" y="595"/>
                  <a:pt x="310" y="593"/>
                </a:cubicBezTo>
                <a:cubicBezTo>
                  <a:pt x="306" y="587"/>
                  <a:pt x="278" y="547"/>
                  <a:pt x="237" y="525"/>
                </a:cubicBezTo>
                <a:close/>
              </a:path>
            </a:pathLst>
          </a:custGeom>
          <a:solidFill>
            <a:schemeClr val="bg1">
              <a:lumMod val="20000"/>
              <a:lumOff val="8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7"/>
          <p:cNvSpPr>
            <a:spLocks noEditPoints="1"/>
          </p:cNvSpPr>
          <p:nvPr/>
        </p:nvSpPr>
        <p:spPr bwMode="auto">
          <a:xfrm>
            <a:off x="9221705" y="3917287"/>
            <a:ext cx="573936" cy="563416"/>
          </a:xfrm>
          <a:custGeom>
            <a:avLst/>
            <a:gdLst>
              <a:gd name="T0" fmla="*/ 124 w 141"/>
              <a:gd name="T1" fmla="*/ 140 h 140"/>
              <a:gd name="T2" fmla="*/ 18 w 141"/>
              <a:gd name="T3" fmla="*/ 140 h 140"/>
              <a:gd name="T4" fmla="*/ 7 w 141"/>
              <a:gd name="T5" fmla="*/ 121 h 140"/>
              <a:gd name="T6" fmla="*/ 53 w 141"/>
              <a:gd name="T7" fmla="*/ 48 h 140"/>
              <a:gd name="T8" fmla="*/ 53 w 141"/>
              <a:gd name="T9" fmla="*/ 11 h 140"/>
              <a:gd name="T10" fmla="*/ 48 w 141"/>
              <a:gd name="T11" fmla="*/ 11 h 140"/>
              <a:gd name="T12" fmla="*/ 42 w 141"/>
              <a:gd name="T13" fmla="*/ 6 h 140"/>
              <a:gd name="T14" fmla="*/ 48 w 141"/>
              <a:gd name="T15" fmla="*/ 0 h 140"/>
              <a:gd name="T16" fmla="*/ 94 w 141"/>
              <a:gd name="T17" fmla="*/ 0 h 140"/>
              <a:gd name="T18" fmla="*/ 100 w 141"/>
              <a:gd name="T19" fmla="*/ 6 h 140"/>
              <a:gd name="T20" fmla="*/ 94 w 141"/>
              <a:gd name="T21" fmla="*/ 11 h 140"/>
              <a:gd name="T22" fmla="*/ 89 w 141"/>
              <a:gd name="T23" fmla="*/ 11 h 140"/>
              <a:gd name="T24" fmla="*/ 89 w 141"/>
              <a:gd name="T25" fmla="*/ 48 h 140"/>
              <a:gd name="T26" fmla="*/ 135 w 141"/>
              <a:gd name="T27" fmla="*/ 121 h 140"/>
              <a:gd name="T28" fmla="*/ 124 w 141"/>
              <a:gd name="T29" fmla="*/ 140 h 140"/>
              <a:gd name="T30" fmla="*/ 38 w 141"/>
              <a:gd name="T31" fmla="*/ 93 h 140"/>
              <a:gd name="T32" fmla="*/ 104 w 141"/>
              <a:gd name="T33" fmla="*/ 93 h 140"/>
              <a:gd name="T34" fmla="*/ 79 w 141"/>
              <a:gd name="T35" fmla="*/ 54 h 140"/>
              <a:gd name="T36" fmla="*/ 77 w 141"/>
              <a:gd name="T37" fmla="*/ 51 h 140"/>
              <a:gd name="T38" fmla="*/ 77 w 141"/>
              <a:gd name="T39" fmla="*/ 48 h 140"/>
              <a:gd name="T40" fmla="*/ 77 w 141"/>
              <a:gd name="T41" fmla="*/ 11 h 140"/>
              <a:gd name="T42" fmla="*/ 65 w 141"/>
              <a:gd name="T43" fmla="*/ 11 h 140"/>
              <a:gd name="T44" fmla="*/ 65 w 141"/>
              <a:gd name="T45" fmla="*/ 48 h 140"/>
              <a:gd name="T46" fmla="*/ 65 w 141"/>
              <a:gd name="T47" fmla="*/ 51 h 140"/>
              <a:gd name="T48" fmla="*/ 63 w 141"/>
              <a:gd name="T49" fmla="*/ 54 h 140"/>
              <a:gd name="T50" fmla="*/ 38 w 141"/>
              <a:gd name="T51" fmla="*/ 93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41" h="140">
                <a:moveTo>
                  <a:pt x="124" y="140"/>
                </a:moveTo>
                <a:cubicBezTo>
                  <a:pt x="18" y="140"/>
                  <a:pt x="18" y="140"/>
                  <a:pt x="18" y="140"/>
                </a:cubicBezTo>
                <a:cubicBezTo>
                  <a:pt x="5" y="140"/>
                  <a:pt x="0" y="131"/>
                  <a:pt x="7" y="121"/>
                </a:cubicBezTo>
                <a:cubicBezTo>
                  <a:pt x="53" y="48"/>
                  <a:pt x="53" y="48"/>
                  <a:pt x="53" y="48"/>
                </a:cubicBezTo>
                <a:cubicBezTo>
                  <a:pt x="53" y="11"/>
                  <a:pt x="53" y="11"/>
                  <a:pt x="53" y="11"/>
                </a:cubicBezTo>
                <a:cubicBezTo>
                  <a:pt x="48" y="11"/>
                  <a:pt x="48" y="11"/>
                  <a:pt x="48" y="11"/>
                </a:cubicBezTo>
                <a:cubicBezTo>
                  <a:pt x="44" y="11"/>
                  <a:pt x="42" y="9"/>
                  <a:pt x="42" y="6"/>
                </a:cubicBezTo>
                <a:cubicBezTo>
                  <a:pt x="42" y="2"/>
                  <a:pt x="44" y="0"/>
                  <a:pt x="48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8" y="0"/>
                  <a:pt x="100" y="2"/>
                  <a:pt x="100" y="6"/>
                </a:cubicBezTo>
                <a:cubicBezTo>
                  <a:pt x="100" y="9"/>
                  <a:pt x="98" y="11"/>
                  <a:pt x="94" y="11"/>
                </a:cubicBezTo>
                <a:cubicBezTo>
                  <a:pt x="89" y="11"/>
                  <a:pt x="89" y="11"/>
                  <a:pt x="89" y="11"/>
                </a:cubicBezTo>
                <a:cubicBezTo>
                  <a:pt x="89" y="48"/>
                  <a:pt x="89" y="48"/>
                  <a:pt x="89" y="48"/>
                </a:cubicBezTo>
                <a:cubicBezTo>
                  <a:pt x="135" y="121"/>
                  <a:pt x="135" y="121"/>
                  <a:pt x="135" y="121"/>
                </a:cubicBezTo>
                <a:cubicBezTo>
                  <a:pt x="141" y="131"/>
                  <a:pt x="137" y="140"/>
                  <a:pt x="124" y="140"/>
                </a:cubicBezTo>
                <a:close/>
                <a:moveTo>
                  <a:pt x="38" y="93"/>
                </a:moveTo>
                <a:cubicBezTo>
                  <a:pt x="104" y="93"/>
                  <a:pt x="104" y="93"/>
                  <a:pt x="104" y="93"/>
                </a:cubicBezTo>
                <a:cubicBezTo>
                  <a:pt x="79" y="54"/>
                  <a:pt x="79" y="54"/>
                  <a:pt x="79" y="54"/>
                </a:cubicBezTo>
                <a:cubicBezTo>
                  <a:pt x="77" y="51"/>
                  <a:pt x="77" y="51"/>
                  <a:pt x="77" y="51"/>
                </a:cubicBezTo>
                <a:cubicBezTo>
                  <a:pt x="77" y="48"/>
                  <a:pt x="77" y="48"/>
                  <a:pt x="77" y="48"/>
                </a:cubicBezTo>
                <a:cubicBezTo>
                  <a:pt x="77" y="11"/>
                  <a:pt x="77" y="11"/>
                  <a:pt x="77" y="11"/>
                </a:cubicBezTo>
                <a:cubicBezTo>
                  <a:pt x="65" y="11"/>
                  <a:pt x="65" y="11"/>
                  <a:pt x="65" y="11"/>
                </a:cubicBezTo>
                <a:cubicBezTo>
                  <a:pt x="65" y="48"/>
                  <a:pt x="65" y="48"/>
                  <a:pt x="65" y="48"/>
                </a:cubicBezTo>
                <a:cubicBezTo>
                  <a:pt x="65" y="51"/>
                  <a:pt x="65" y="51"/>
                  <a:pt x="65" y="51"/>
                </a:cubicBezTo>
                <a:cubicBezTo>
                  <a:pt x="63" y="54"/>
                  <a:pt x="63" y="54"/>
                  <a:pt x="63" y="54"/>
                </a:cubicBezTo>
                <a:lnTo>
                  <a:pt x="38" y="93"/>
                </a:lnTo>
                <a:close/>
              </a:path>
            </a:pathLst>
          </a:custGeom>
          <a:solidFill>
            <a:schemeClr val="bg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800" kern="0" smtClean="0">
              <a:solidFill>
                <a:srgbClr val="000000"/>
              </a:solidFill>
              <a:latin typeface="微软雅黑"/>
              <a:ea typeface="微软雅黑"/>
              <a:sym typeface="Gill Sans" charset="0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4980037" y="3882205"/>
            <a:ext cx="464642" cy="689796"/>
            <a:chOff x="5649914" y="2946401"/>
            <a:chExt cx="360363" cy="534987"/>
          </a:xfrm>
          <a:solidFill>
            <a:schemeClr val="accent2">
              <a:lumMod val="95000"/>
            </a:schemeClr>
          </a:solidFill>
        </p:grpSpPr>
        <p:sp>
          <p:nvSpPr>
            <p:cNvPr id="66" name="Freeform 29"/>
            <p:cNvSpPr>
              <a:spLocks/>
            </p:cNvSpPr>
            <p:nvPr/>
          </p:nvSpPr>
          <p:spPr bwMode="auto">
            <a:xfrm>
              <a:off x="5776914" y="3424238"/>
              <a:ext cx="106363" cy="57150"/>
            </a:xfrm>
            <a:custGeom>
              <a:avLst/>
              <a:gdLst>
                <a:gd name="T0" fmla="*/ 0 w 74"/>
                <a:gd name="T1" fmla="*/ 0 h 40"/>
                <a:gd name="T2" fmla="*/ 37 w 74"/>
                <a:gd name="T3" fmla="*/ 40 h 40"/>
                <a:gd name="T4" fmla="*/ 74 w 74"/>
                <a:gd name="T5" fmla="*/ 0 h 40"/>
                <a:gd name="T6" fmla="*/ 0 w 74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40">
                  <a:moveTo>
                    <a:pt x="0" y="0"/>
                  </a:moveTo>
                  <a:cubicBezTo>
                    <a:pt x="0" y="22"/>
                    <a:pt x="17" y="40"/>
                    <a:pt x="37" y="40"/>
                  </a:cubicBezTo>
                  <a:cubicBezTo>
                    <a:pt x="57" y="40"/>
                    <a:pt x="74" y="22"/>
                    <a:pt x="74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30"/>
            <p:cNvSpPr>
              <a:spLocks/>
            </p:cNvSpPr>
            <p:nvPr/>
          </p:nvSpPr>
          <p:spPr bwMode="auto">
            <a:xfrm>
              <a:off x="5753101" y="3346451"/>
              <a:ext cx="153988" cy="26988"/>
            </a:xfrm>
            <a:custGeom>
              <a:avLst/>
              <a:gdLst>
                <a:gd name="T0" fmla="*/ 106 w 106"/>
                <a:gd name="T1" fmla="*/ 11 h 19"/>
                <a:gd name="T2" fmla="*/ 98 w 106"/>
                <a:gd name="T3" fmla="*/ 19 h 19"/>
                <a:gd name="T4" fmla="*/ 8 w 106"/>
                <a:gd name="T5" fmla="*/ 19 h 19"/>
                <a:gd name="T6" fmla="*/ 0 w 106"/>
                <a:gd name="T7" fmla="*/ 11 h 19"/>
                <a:gd name="T8" fmla="*/ 0 w 106"/>
                <a:gd name="T9" fmla="*/ 8 h 19"/>
                <a:gd name="T10" fmla="*/ 8 w 106"/>
                <a:gd name="T11" fmla="*/ 0 h 19"/>
                <a:gd name="T12" fmla="*/ 98 w 106"/>
                <a:gd name="T13" fmla="*/ 0 h 19"/>
                <a:gd name="T14" fmla="*/ 106 w 106"/>
                <a:gd name="T15" fmla="*/ 8 h 19"/>
                <a:gd name="T16" fmla="*/ 106 w 106"/>
                <a:gd name="T17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19">
                  <a:moveTo>
                    <a:pt x="106" y="11"/>
                  </a:moveTo>
                  <a:cubicBezTo>
                    <a:pt x="106" y="16"/>
                    <a:pt x="103" y="19"/>
                    <a:pt x="98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3" y="19"/>
                    <a:pt x="0" y="16"/>
                    <a:pt x="0" y="1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103" y="0"/>
                    <a:pt x="106" y="4"/>
                    <a:pt x="106" y="8"/>
                  </a:cubicBezTo>
                  <a:lnTo>
                    <a:pt x="106" y="11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31"/>
            <p:cNvSpPr>
              <a:spLocks/>
            </p:cNvSpPr>
            <p:nvPr/>
          </p:nvSpPr>
          <p:spPr bwMode="auto">
            <a:xfrm>
              <a:off x="5753101" y="3386138"/>
              <a:ext cx="153988" cy="26988"/>
            </a:xfrm>
            <a:custGeom>
              <a:avLst/>
              <a:gdLst>
                <a:gd name="T0" fmla="*/ 106 w 106"/>
                <a:gd name="T1" fmla="*/ 11 h 19"/>
                <a:gd name="T2" fmla="*/ 98 w 106"/>
                <a:gd name="T3" fmla="*/ 19 h 19"/>
                <a:gd name="T4" fmla="*/ 8 w 106"/>
                <a:gd name="T5" fmla="*/ 19 h 19"/>
                <a:gd name="T6" fmla="*/ 0 w 106"/>
                <a:gd name="T7" fmla="*/ 11 h 19"/>
                <a:gd name="T8" fmla="*/ 0 w 106"/>
                <a:gd name="T9" fmla="*/ 8 h 19"/>
                <a:gd name="T10" fmla="*/ 8 w 106"/>
                <a:gd name="T11" fmla="*/ 0 h 19"/>
                <a:gd name="T12" fmla="*/ 98 w 106"/>
                <a:gd name="T13" fmla="*/ 0 h 19"/>
                <a:gd name="T14" fmla="*/ 106 w 106"/>
                <a:gd name="T15" fmla="*/ 8 h 19"/>
                <a:gd name="T16" fmla="*/ 106 w 106"/>
                <a:gd name="T17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19">
                  <a:moveTo>
                    <a:pt x="106" y="11"/>
                  </a:moveTo>
                  <a:cubicBezTo>
                    <a:pt x="106" y="15"/>
                    <a:pt x="103" y="19"/>
                    <a:pt x="98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3" y="19"/>
                    <a:pt x="0" y="15"/>
                    <a:pt x="0" y="1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103" y="0"/>
                    <a:pt x="106" y="3"/>
                    <a:pt x="106" y="8"/>
                  </a:cubicBezTo>
                  <a:lnTo>
                    <a:pt x="106" y="11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32"/>
            <p:cNvSpPr>
              <a:spLocks/>
            </p:cNvSpPr>
            <p:nvPr/>
          </p:nvSpPr>
          <p:spPr bwMode="auto">
            <a:xfrm>
              <a:off x="5649914" y="2946401"/>
              <a:ext cx="360363" cy="385763"/>
            </a:xfrm>
            <a:custGeom>
              <a:avLst/>
              <a:gdLst>
                <a:gd name="T0" fmla="*/ 250 w 250"/>
                <a:gd name="T1" fmla="*/ 125 h 268"/>
                <a:gd name="T2" fmla="*/ 125 w 250"/>
                <a:gd name="T3" fmla="*/ 0 h 268"/>
                <a:gd name="T4" fmla="*/ 0 w 250"/>
                <a:gd name="T5" fmla="*/ 125 h 268"/>
                <a:gd name="T6" fmla="*/ 72 w 250"/>
                <a:gd name="T7" fmla="*/ 238 h 268"/>
                <a:gd name="T8" fmla="*/ 72 w 250"/>
                <a:gd name="T9" fmla="*/ 244 h 268"/>
                <a:gd name="T10" fmla="*/ 96 w 250"/>
                <a:gd name="T11" fmla="*/ 268 h 268"/>
                <a:gd name="T12" fmla="*/ 154 w 250"/>
                <a:gd name="T13" fmla="*/ 268 h 268"/>
                <a:gd name="T14" fmla="*/ 178 w 250"/>
                <a:gd name="T15" fmla="*/ 244 h 268"/>
                <a:gd name="T16" fmla="*/ 178 w 250"/>
                <a:gd name="T17" fmla="*/ 238 h 268"/>
                <a:gd name="T18" fmla="*/ 250 w 250"/>
                <a:gd name="T19" fmla="*/ 125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0" h="268">
                  <a:moveTo>
                    <a:pt x="250" y="125"/>
                  </a:moveTo>
                  <a:cubicBezTo>
                    <a:pt x="250" y="56"/>
                    <a:pt x="194" y="0"/>
                    <a:pt x="125" y="0"/>
                  </a:cubicBezTo>
                  <a:cubicBezTo>
                    <a:pt x="56" y="0"/>
                    <a:pt x="0" y="56"/>
                    <a:pt x="0" y="125"/>
                  </a:cubicBezTo>
                  <a:cubicBezTo>
                    <a:pt x="0" y="175"/>
                    <a:pt x="30" y="218"/>
                    <a:pt x="72" y="238"/>
                  </a:cubicBezTo>
                  <a:cubicBezTo>
                    <a:pt x="72" y="244"/>
                    <a:pt x="72" y="244"/>
                    <a:pt x="72" y="244"/>
                  </a:cubicBezTo>
                  <a:cubicBezTo>
                    <a:pt x="72" y="257"/>
                    <a:pt x="83" y="268"/>
                    <a:pt x="96" y="268"/>
                  </a:cubicBezTo>
                  <a:cubicBezTo>
                    <a:pt x="154" y="268"/>
                    <a:pt x="154" y="268"/>
                    <a:pt x="154" y="268"/>
                  </a:cubicBezTo>
                  <a:cubicBezTo>
                    <a:pt x="167" y="268"/>
                    <a:pt x="178" y="257"/>
                    <a:pt x="178" y="244"/>
                  </a:cubicBezTo>
                  <a:cubicBezTo>
                    <a:pt x="178" y="238"/>
                    <a:pt x="178" y="238"/>
                    <a:pt x="178" y="238"/>
                  </a:cubicBezTo>
                  <a:cubicBezTo>
                    <a:pt x="221" y="218"/>
                    <a:pt x="250" y="175"/>
                    <a:pt x="250" y="12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1240586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10"/>
          <p:cNvCxnSpPr/>
          <p:nvPr/>
        </p:nvCxnSpPr>
        <p:spPr>
          <a:xfrm rot="-5400000">
            <a:off x="1238760" y="1095058"/>
            <a:ext cx="0" cy="2520000"/>
          </a:xfrm>
          <a:prstGeom prst="line">
            <a:avLst/>
          </a:prstGeom>
          <a:ln w="25400" cmpd="sng">
            <a:solidFill>
              <a:schemeClr val="bg2">
                <a:lumMod val="75000"/>
              </a:schemeClr>
            </a:solidFill>
            <a:prstDash val="sysDash"/>
            <a:headEnd type="non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剪去同侧角的矩形 19"/>
          <p:cNvSpPr/>
          <p:nvPr/>
        </p:nvSpPr>
        <p:spPr bwMode="auto">
          <a:xfrm rot="10800000">
            <a:off x="481754" y="243443"/>
            <a:ext cx="2592289" cy="697087"/>
          </a:xfrm>
          <a:custGeom>
            <a:avLst/>
            <a:gdLst>
              <a:gd name="connsiteX0" fmla="*/ 360040 w 2139486"/>
              <a:gd name="connsiteY0" fmla="*/ 0 h 720080"/>
              <a:gd name="connsiteX1" fmla="*/ 1779446 w 2139486"/>
              <a:gd name="connsiteY1" fmla="*/ 0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360040 w 2139486"/>
              <a:gd name="connsiteY0" fmla="*/ 0 h 720080"/>
              <a:gd name="connsiteX1" fmla="*/ 1116255 w 2139486"/>
              <a:gd name="connsiteY1" fmla="*/ 40193 h 720080"/>
              <a:gd name="connsiteX2" fmla="*/ 2139486 w 2139486"/>
              <a:gd name="connsiteY2" fmla="*/ 360040 h 720080"/>
              <a:gd name="connsiteX3" fmla="*/ 2139486 w 2139486"/>
              <a:gd name="connsiteY3" fmla="*/ 720080 h 720080"/>
              <a:gd name="connsiteX4" fmla="*/ 2139486 w 2139486"/>
              <a:gd name="connsiteY4" fmla="*/ 720080 h 720080"/>
              <a:gd name="connsiteX5" fmla="*/ 0 w 2139486"/>
              <a:gd name="connsiteY5" fmla="*/ 720080 h 720080"/>
              <a:gd name="connsiteX6" fmla="*/ 0 w 2139486"/>
              <a:gd name="connsiteY6" fmla="*/ 720080 h 720080"/>
              <a:gd name="connsiteX7" fmla="*/ 0 w 2139486"/>
              <a:gd name="connsiteY7" fmla="*/ 360040 h 720080"/>
              <a:gd name="connsiteX8" fmla="*/ 360040 w 2139486"/>
              <a:gd name="connsiteY8" fmla="*/ 0 h 720080"/>
              <a:gd name="connsiteX0" fmla="*/ 1113667 w 2139486"/>
              <a:gd name="connsiteY0" fmla="*/ 0 h 679887"/>
              <a:gd name="connsiteX1" fmla="*/ 1116255 w 2139486"/>
              <a:gd name="connsiteY1" fmla="*/ 0 h 679887"/>
              <a:gd name="connsiteX2" fmla="*/ 2139486 w 2139486"/>
              <a:gd name="connsiteY2" fmla="*/ 319847 h 679887"/>
              <a:gd name="connsiteX3" fmla="*/ 2139486 w 2139486"/>
              <a:gd name="connsiteY3" fmla="*/ 679887 h 679887"/>
              <a:gd name="connsiteX4" fmla="*/ 2139486 w 2139486"/>
              <a:gd name="connsiteY4" fmla="*/ 679887 h 679887"/>
              <a:gd name="connsiteX5" fmla="*/ 0 w 2139486"/>
              <a:gd name="connsiteY5" fmla="*/ 679887 h 679887"/>
              <a:gd name="connsiteX6" fmla="*/ 0 w 2139486"/>
              <a:gd name="connsiteY6" fmla="*/ 679887 h 679887"/>
              <a:gd name="connsiteX7" fmla="*/ 0 w 2139486"/>
              <a:gd name="connsiteY7" fmla="*/ 319847 h 679887"/>
              <a:gd name="connsiteX8" fmla="*/ 1113667 w 2139486"/>
              <a:gd name="connsiteY8" fmla="*/ 0 h 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39486" h="679887">
                <a:moveTo>
                  <a:pt x="1113667" y="0"/>
                </a:moveTo>
                <a:lnTo>
                  <a:pt x="1116255" y="0"/>
                </a:lnTo>
                <a:lnTo>
                  <a:pt x="2139486" y="319847"/>
                </a:lnTo>
                <a:lnTo>
                  <a:pt x="2139486" y="679887"/>
                </a:lnTo>
                <a:lnTo>
                  <a:pt x="2139486" y="679887"/>
                </a:lnTo>
                <a:lnTo>
                  <a:pt x="0" y="679887"/>
                </a:lnTo>
                <a:lnTo>
                  <a:pt x="0" y="679887"/>
                </a:lnTo>
                <a:lnTo>
                  <a:pt x="0" y="319847"/>
                </a:lnTo>
                <a:lnTo>
                  <a:pt x="111366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0" y="0"/>
            <a:ext cx="12196763" cy="26064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9847" y="200358"/>
            <a:ext cx="2695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>
                    <a:lumMod val="40000"/>
                    <a:lumOff val="60000"/>
                  </a:schemeClr>
                </a:solidFill>
                <a:latin typeface="+mn-ea"/>
                <a:ea typeface="+mn-ea"/>
              </a:rPr>
              <a:t>二 微服务</a:t>
            </a:r>
            <a:endParaRPr lang="zh-CN" altLang="en-US" sz="2400" dirty="0">
              <a:solidFill>
                <a:schemeClr val="bg1">
                  <a:lumMod val="40000"/>
                  <a:lumOff val="6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8" name="矩形 27"/>
          <p:cNvSpPr/>
          <p:nvPr/>
        </p:nvSpPr>
        <p:spPr bwMode="auto">
          <a:xfrm>
            <a:off x="-1" y="6607096"/>
            <a:ext cx="12196763" cy="26064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34" name="Oval 11"/>
          <p:cNvSpPr>
            <a:spLocks noChangeAspect="1"/>
          </p:cNvSpPr>
          <p:nvPr/>
        </p:nvSpPr>
        <p:spPr>
          <a:xfrm>
            <a:off x="2477447" y="1815058"/>
            <a:ext cx="1080000" cy="108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254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644611" y="2616980"/>
            <a:ext cx="1974288" cy="13880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r">
              <a:spcBef>
                <a:spcPct val="0"/>
              </a:spcBef>
              <a:buNone/>
            </a:pPr>
            <a:r>
              <a:rPr lang="zh-CN" altLang="en-US" sz="2400" b="1" dirty="0" smtClean="0">
                <a:solidFill>
                  <a:schemeClr val="accent4">
                    <a:lumMod val="75000"/>
                  </a:schemeClr>
                </a:solidFill>
                <a:latin typeface="微软雅黑"/>
              </a:rPr>
              <a:t>单体架构</a:t>
            </a:r>
            <a:endParaRPr lang="en-US" altLang="zh-CN" sz="2400" b="1" dirty="0">
              <a:solidFill>
                <a:schemeClr val="accent4">
                  <a:lumMod val="75000"/>
                </a:schemeClr>
              </a:solidFill>
              <a:latin typeface="微软雅黑"/>
            </a:endParaRPr>
          </a:p>
        </p:txBody>
      </p:sp>
      <p:sp>
        <p:nvSpPr>
          <p:cNvPr id="55" name="Freeform 41"/>
          <p:cNvSpPr>
            <a:spLocks noEditPoints="1"/>
          </p:cNvSpPr>
          <p:nvPr/>
        </p:nvSpPr>
        <p:spPr bwMode="auto">
          <a:xfrm>
            <a:off x="2700158" y="2081781"/>
            <a:ext cx="634578" cy="509778"/>
          </a:xfrm>
          <a:custGeom>
            <a:avLst/>
            <a:gdLst>
              <a:gd name="T0" fmla="*/ 1176335871 w 72"/>
              <a:gd name="T1" fmla="*/ 232073966 h 58"/>
              <a:gd name="T2" fmla="*/ 2147483647 w 72"/>
              <a:gd name="T3" fmla="*/ 232073966 h 58"/>
              <a:gd name="T4" fmla="*/ 2147483647 w 72"/>
              <a:gd name="T5" fmla="*/ 510570880 h 58"/>
              <a:gd name="T6" fmla="*/ 2147483647 w 72"/>
              <a:gd name="T7" fmla="*/ 510570880 h 58"/>
              <a:gd name="T8" fmla="*/ 2147483647 w 72"/>
              <a:gd name="T9" fmla="*/ 185664591 h 58"/>
              <a:gd name="T10" fmla="*/ 2147483647 w 72"/>
              <a:gd name="T11" fmla="*/ 0 h 58"/>
              <a:gd name="T12" fmla="*/ 1129279435 w 72"/>
              <a:gd name="T13" fmla="*/ 0 h 58"/>
              <a:gd name="T14" fmla="*/ 941067411 w 72"/>
              <a:gd name="T15" fmla="*/ 185664591 h 58"/>
              <a:gd name="T16" fmla="*/ 941067411 w 72"/>
              <a:gd name="T17" fmla="*/ 510570880 h 58"/>
              <a:gd name="T18" fmla="*/ 1176335871 w 72"/>
              <a:gd name="T19" fmla="*/ 510570880 h 58"/>
              <a:gd name="T20" fmla="*/ 1176335871 w 72"/>
              <a:gd name="T21" fmla="*/ 232073966 h 58"/>
              <a:gd name="T22" fmla="*/ 0 w 72"/>
              <a:gd name="T23" fmla="*/ 881893143 h 58"/>
              <a:gd name="T24" fmla="*/ 0 w 72"/>
              <a:gd name="T25" fmla="*/ 2147483647 h 58"/>
              <a:gd name="T26" fmla="*/ 235268568 w 72"/>
              <a:gd name="T27" fmla="*/ 2147483647 h 58"/>
              <a:gd name="T28" fmla="*/ 470530276 w 72"/>
              <a:gd name="T29" fmla="*/ 2147483647 h 58"/>
              <a:gd name="T30" fmla="*/ 470530276 w 72"/>
              <a:gd name="T31" fmla="*/ 649812471 h 58"/>
              <a:gd name="T32" fmla="*/ 235268568 w 72"/>
              <a:gd name="T33" fmla="*/ 649812471 h 58"/>
              <a:gd name="T34" fmla="*/ 0 w 72"/>
              <a:gd name="T35" fmla="*/ 881893143 h 58"/>
              <a:gd name="T36" fmla="*/ 658749160 w 72"/>
              <a:gd name="T37" fmla="*/ 2147483647 h 58"/>
              <a:gd name="T38" fmla="*/ 2147483647 w 72"/>
              <a:gd name="T39" fmla="*/ 2147483647 h 58"/>
              <a:gd name="T40" fmla="*/ 2147483647 w 72"/>
              <a:gd name="T41" fmla="*/ 649812471 h 58"/>
              <a:gd name="T42" fmla="*/ 658749160 w 72"/>
              <a:gd name="T43" fmla="*/ 649812471 h 58"/>
              <a:gd name="T44" fmla="*/ 658749160 w 72"/>
              <a:gd name="T45" fmla="*/ 2147483647 h 58"/>
              <a:gd name="T46" fmla="*/ 2147483647 w 72"/>
              <a:gd name="T47" fmla="*/ 649812471 h 58"/>
              <a:gd name="T48" fmla="*/ 2147483647 w 72"/>
              <a:gd name="T49" fmla="*/ 649812471 h 58"/>
              <a:gd name="T50" fmla="*/ 2147483647 w 72"/>
              <a:gd name="T51" fmla="*/ 2147483647 h 58"/>
              <a:gd name="T52" fmla="*/ 2147483647 w 72"/>
              <a:gd name="T53" fmla="*/ 2147483647 h 58"/>
              <a:gd name="T54" fmla="*/ 2147483647 w 72"/>
              <a:gd name="T55" fmla="*/ 2147483647 h 58"/>
              <a:gd name="T56" fmla="*/ 2147483647 w 72"/>
              <a:gd name="T57" fmla="*/ 881893143 h 58"/>
              <a:gd name="T58" fmla="*/ 2147483647 w 72"/>
              <a:gd name="T59" fmla="*/ 649812471 h 58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w 72"/>
              <a:gd name="T91" fmla="*/ 0 h 58"/>
              <a:gd name="T92" fmla="*/ 72 w 72"/>
              <a:gd name="T93" fmla="*/ 58 h 58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T90" t="T91" r="T92" b="T93"/>
            <a:pathLst>
              <a:path w="72" h="58">
                <a:moveTo>
                  <a:pt x="25" y="5"/>
                </a:moveTo>
                <a:cubicBezTo>
                  <a:pt x="48" y="5"/>
                  <a:pt x="48" y="5"/>
                  <a:pt x="48" y="5"/>
                </a:cubicBezTo>
                <a:cubicBezTo>
                  <a:pt x="48" y="11"/>
                  <a:pt x="48" y="11"/>
                  <a:pt x="48" y="11"/>
                </a:cubicBezTo>
                <a:cubicBezTo>
                  <a:pt x="53" y="11"/>
                  <a:pt x="53" y="11"/>
                  <a:pt x="53" y="11"/>
                </a:cubicBezTo>
                <a:cubicBezTo>
                  <a:pt x="53" y="4"/>
                  <a:pt x="53" y="4"/>
                  <a:pt x="53" y="4"/>
                </a:cubicBezTo>
                <a:cubicBezTo>
                  <a:pt x="53" y="2"/>
                  <a:pt x="51" y="0"/>
                  <a:pt x="4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2" y="0"/>
                  <a:pt x="20" y="2"/>
                  <a:pt x="20" y="4"/>
                </a:cubicBezTo>
                <a:cubicBezTo>
                  <a:pt x="20" y="11"/>
                  <a:pt x="20" y="11"/>
                  <a:pt x="20" y="11"/>
                </a:cubicBezTo>
                <a:cubicBezTo>
                  <a:pt x="25" y="11"/>
                  <a:pt x="25" y="11"/>
                  <a:pt x="25" y="11"/>
                </a:cubicBezTo>
                <a:lnTo>
                  <a:pt x="25" y="5"/>
                </a:lnTo>
                <a:close/>
                <a:moveTo>
                  <a:pt x="0" y="19"/>
                </a:moveTo>
                <a:cubicBezTo>
                  <a:pt x="0" y="53"/>
                  <a:pt x="0" y="53"/>
                  <a:pt x="0" y="53"/>
                </a:cubicBezTo>
                <a:cubicBezTo>
                  <a:pt x="0" y="56"/>
                  <a:pt x="3" y="58"/>
                  <a:pt x="5" y="58"/>
                </a:cubicBezTo>
                <a:cubicBezTo>
                  <a:pt x="10" y="58"/>
                  <a:pt x="10" y="58"/>
                  <a:pt x="10" y="58"/>
                </a:cubicBezTo>
                <a:cubicBezTo>
                  <a:pt x="10" y="14"/>
                  <a:pt x="10" y="14"/>
                  <a:pt x="10" y="14"/>
                </a:cubicBezTo>
                <a:cubicBezTo>
                  <a:pt x="5" y="14"/>
                  <a:pt x="5" y="14"/>
                  <a:pt x="5" y="14"/>
                </a:cubicBezTo>
                <a:cubicBezTo>
                  <a:pt x="3" y="14"/>
                  <a:pt x="0" y="16"/>
                  <a:pt x="0" y="19"/>
                </a:cubicBezTo>
                <a:close/>
                <a:moveTo>
                  <a:pt x="14" y="58"/>
                </a:moveTo>
                <a:cubicBezTo>
                  <a:pt x="59" y="58"/>
                  <a:pt x="59" y="58"/>
                  <a:pt x="59" y="58"/>
                </a:cubicBezTo>
                <a:cubicBezTo>
                  <a:pt x="59" y="14"/>
                  <a:pt x="59" y="14"/>
                  <a:pt x="59" y="14"/>
                </a:cubicBezTo>
                <a:cubicBezTo>
                  <a:pt x="14" y="14"/>
                  <a:pt x="14" y="14"/>
                  <a:pt x="14" y="14"/>
                </a:cubicBezTo>
                <a:lnTo>
                  <a:pt x="14" y="58"/>
                </a:lnTo>
                <a:close/>
                <a:moveTo>
                  <a:pt x="67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58"/>
                  <a:pt x="63" y="58"/>
                  <a:pt x="63" y="58"/>
                </a:cubicBezTo>
                <a:cubicBezTo>
                  <a:pt x="67" y="58"/>
                  <a:pt x="67" y="58"/>
                  <a:pt x="67" y="58"/>
                </a:cubicBezTo>
                <a:cubicBezTo>
                  <a:pt x="70" y="58"/>
                  <a:pt x="72" y="56"/>
                  <a:pt x="72" y="53"/>
                </a:cubicBezTo>
                <a:cubicBezTo>
                  <a:pt x="72" y="19"/>
                  <a:pt x="72" y="19"/>
                  <a:pt x="72" y="19"/>
                </a:cubicBezTo>
                <a:cubicBezTo>
                  <a:pt x="72" y="16"/>
                  <a:pt x="70" y="14"/>
                  <a:pt x="67" y="14"/>
                </a:cubicBezTo>
                <a:close/>
              </a:path>
            </a:pathLst>
          </a:custGeom>
          <a:solidFill>
            <a:schemeClr val="bg1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2400" kern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7"/>
          <p:cNvGrpSpPr/>
          <p:nvPr/>
        </p:nvGrpSpPr>
        <p:grpSpPr>
          <a:xfrm>
            <a:off x="5063515" y="1214911"/>
            <a:ext cx="3821562" cy="600147"/>
            <a:chOff x="1367468" y="1266359"/>
            <a:chExt cx="3821562" cy="600147"/>
          </a:xfrm>
        </p:grpSpPr>
        <p:sp>
          <p:nvSpPr>
            <p:cNvPr id="47" name="矩形 46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复杂性逐渐变高</a:t>
              </a:r>
              <a:endParaRPr lang="zh-CN" altLang="en-US" sz="1800" b="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9" name="组合 10"/>
          <p:cNvGrpSpPr/>
          <p:nvPr/>
        </p:nvGrpSpPr>
        <p:grpSpPr>
          <a:xfrm>
            <a:off x="5063515" y="2029154"/>
            <a:ext cx="3821562" cy="600147"/>
            <a:chOff x="1367468" y="1266359"/>
            <a:chExt cx="3821562" cy="600147"/>
          </a:xfrm>
        </p:grpSpPr>
        <p:sp>
          <p:nvSpPr>
            <p:cNvPr id="50" name="矩形 49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技术债务逐渐上升</a:t>
              </a:r>
              <a:endParaRPr lang="zh-CN" altLang="en-US" sz="1800" b="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52" name="组合 13"/>
          <p:cNvGrpSpPr/>
          <p:nvPr/>
        </p:nvGrpSpPr>
        <p:grpSpPr>
          <a:xfrm>
            <a:off x="5063515" y="2843397"/>
            <a:ext cx="3821562" cy="600147"/>
            <a:chOff x="1367468" y="1266359"/>
            <a:chExt cx="3821562" cy="600147"/>
          </a:xfrm>
        </p:grpSpPr>
        <p:sp>
          <p:nvSpPr>
            <p:cNvPr id="53" name="矩形 52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阻碍技术创新</a:t>
              </a:r>
              <a:endParaRPr lang="zh-CN" altLang="en-US" sz="1800" b="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57" name="组合 16"/>
          <p:cNvGrpSpPr/>
          <p:nvPr/>
        </p:nvGrpSpPr>
        <p:grpSpPr>
          <a:xfrm>
            <a:off x="5063515" y="3657640"/>
            <a:ext cx="3821562" cy="600147"/>
            <a:chOff x="1367468" y="1266359"/>
            <a:chExt cx="3821562" cy="600147"/>
          </a:xfrm>
        </p:grpSpPr>
        <p:sp>
          <p:nvSpPr>
            <p:cNvPr id="58" name="矩形 57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无法按需伸缩</a:t>
              </a:r>
              <a:endParaRPr lang="zh-CN" altLang="en-US" sz="1800" b="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60" name="组合 19"/>
          <p:cNvGrpSpPr/>
          <p:nvPr/>
        </p:nvGrpSpPr>
        <p:grpSpPr>
          <a:xfrm>
            <a:off x="5063515" y="4471883"/>
            <a:ext cx="3821562" cy="600147"/>
            <a:chOff x="1367468" y="1266359"/>
            <a:chExt cx="3821562" cy="600147"/>
          </a:xfrm>
        </p:grpSpPr>
        <p:sp>
          <p:nvSpPr>
            <p:cNvPr id="61" name="矩形 60"/>
            <p:cNvSpPr/>
            <p:nvPr/>
          </p:nvSpPr>
          <p:spPr bwMode="auto">
            <a:xfrm>
              <a:off x="1367468" y="1266359"/>
              <a:ext cx="3821562" cy="600147"/>
            </a:xfrm>
            <a:prstGeom prst="rect">
              <a:avLst/>
            </a:prstGeom>
            <a:solidFill>
              <a:schemeClr val="accent2">
                <a:lumMod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667319" y="1381766"/>
              <a:ext cx="3221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chemeClr val="bg1"/>
                  </a:solidFill>
                  <a:latin typeface="+mn-ea"/>
                  <a:ea typeface="+mn-ea"/>
                </a:defRPr>
              </a:lvl1pPr>
            </a:lstStyle>
            <a:p>
              <a:pPr algn="ctr"/>
              <a:r>
                <a:rPr lang="zh-CN" altLang="en-US" sz="1800" b="0" dirty="0" smtClean="0">
                  <a:solidFill>
                    <a:schemeClr val="accent1"/>
                  </a:solidFill>
                </a:rPr>
                <a:t>系统高可用性差</a:t>
              </a:r>
              <a:endParaRPr lang="zh-CN" altLang="en-US" sz="1800" b="0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240586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A20070EE-E98D-4F9D-835F-1420D41437C0"/>
  <p:tag name="ISPRING_SCORM_RATE_SLIDES" val="1"/>
  <p:tag name="ISPRING_SCORM_RATE_QUIZZES" val="0"/>
  <p:tag name="ISPRING_SCORM_PASSING_SCORE" val="100.0000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Content List"/>
  <p:tag name="ISPRING_PRESENTATION_TITLE" val="商业计划书PPT150908"/>
  <p:tag name="ISPRING_PLAYERS_CUSTOMIZATION" val="UEsDBBQAAgAIADoNSUfpbttk5AMAAHQOAAAdAAAAdW5pdmVyc2FsL2NvbW1vbl9tZXNzYWdlcy5sbmetV91u2zYUvi/QdyAEFNgulrYDWhSD44C2GFuILLkSHSdbB4GRGJsIRbr6cZtd7Wn2YHuSHVFyYqcdJMW9sGDS/r7z950jcnD2NZVoy7NcaHVqvT15YyGuYp0ItTq1FvT8lw8WygumEia14qeW0hY6G758MZBMrUq24vD95QuEBinPc1jmw2r1uEYiObXmo2jsz+bYu45cf+JHI2diDcc63TB1j1y90p+yn359/+Hr23fvfx68bpBdiMIZdt1DKmSY3r3pQOTRwHcjYCNu5JErag2rZz+cv6Cu4xFr2Hzph54H5NIaVs9W3CIIiEej0HVsEjlh5PnU5MIllNjW8FqXaM22HBUabQX/goo1h0oWIuMolyIxP8QaNlTJ24zZAV463iSivu+GEfHs3Y41JCpBdsa+gD56sgQ4JAEQZCzn2TOwkSm1gSMsZT+GqTOZuvChlQtTsVpL+BR9/ZgTD6rFVRtqRsIQT0g08q+gTiArvw/CvwA1XfRBXJMQFEDCNoyHL50Jpo7vVQoKSEgDZ/wgn5gppJW8RyyOAYc2Gd8KXeawUymKJ7WQ8n5WQvJxAcJ1sPsdkdaESCgj15XYcnAhS9rrAi0zJnZVmY8L5/foHDsusSMole0vI2p6uTLGQP1KF4hJqasAwC5LtkzFHN3wmJUgpXv4WyIS87cNg7ArTz6X4i/EiqZzXjVN59nk6tXJca451IVhsWSZ6tBBT6gOWv7bYNMyh0iLgqeboi2KvUyc/BAvjo1rjsPwf4PqUpcjI3piv284IUicBPBig24fCd0dQWagDxhrKROyO8rxzsHQPOM5jHieIUfd9rDp+Q2Bp9FzOS4h8wcuXEJFeuCXZBQ6tMoxv8lF0fpKMoWq6/19jcRwBpC84I86ueG3GvpfcraFIsK+yGvhnDzDWC9B7CZrNQL353TD4oFDK1bAiQuBS1KkEH/SgXMxI7sM1uP1IBNLXcrEjDMp7syIhdqUaZ2QTV2n2uhtplOzK1m+66V6wp8d40UdXFAbne8ZbCMNCQ7G02iMvTGpTnNVD8uOINBy5ZNLw8jFowoOok5ZEa/hvXKrS5V0JKoPZDY5x0DWpDTkLIvX//79T0eOJ57Uu6jZ/a0XCXRoNZfIA9kfni54/mcbCcWjQ5xZdEE1B9gdruN51lS9SR6mFI+nMxBGaHSgyyxuPy7sM8xwcAHDwZy2rOGMZXcwWajWsheLCbkSQtHP+uNZviykULwP9rjZXAVMnXmEbdtcbKAJpIjv6ndagpiZbtUNR8INpyvZeIo9GDxP+Hgiip6EZtbv2hwarl4/ttv229H/sMrN/XDweu+6+B9QSwMEFAACAAgAOg1JR301vMcRAwAAYQsAACcAAAB1bml2ZXJzYWwvZmxhc2hfcHVibGlzaGluZ19zZXR0aW5ncy54bWzVVt1SGjEUvucpMul4KYsWq2V2cToCU0YFRmjVKydsApsxm2yTLIhXfZo+WJ+kJxtBGK2zap2p3EBOzvnO/0fCw5tUoBnThisZ4Z1qDSMmY0W5nEb426izfYCRsURSIpRkEZYKo8NmJczyseAmGTJrQdUggJGmkdkIJ9ZmjSCYz+dVbjLtbpXILeCbaqzSINPMMGmZDjJBFvBlFxkzuFmpIBR60amiuWCIUwhBchcdER1BTIIDrzYm8fVUq1zSIyWURno6jvCHWvFZ6nioFk+ZdMmZJgid2DYIpdzFQ8SQ3zKUMD5NIPD9OkZzTm0S4d26QwHt4CFKge1zIA7lSEEy0t7Bp8wSSizxR+/PshtrlgIvogtJUh6P4Aa5/CPcGl19vRy0z066veOrUb9/MuoOfBCFTbCJEwabjkIISOU6Zis/IbGWxAnEDTYTIgwLg3XRUm2i5EZw7ozGSkDtCyuYh3TMaI+kbK0bw2suO6C5g9EEEhGLCH/RnAiMuCWCxytjk4+N5bbof2ddEwEWzBlDp0N8795XJ06INmw9rOWNcTWPm+cqFxQtVI4Ev2bIKgT55yn8Shhabw6aaJUWUhgfi4zg4HHG2ZzRw6Kmd4B/c3QJLtIcLGFyM8Gs9/Aj57dozCZKAy4jM5hxkHPj8avPAs6IMfegZBnj1vCk22pfdXut9sWWS5DQGZHxM8Gh4SzN7FvgE8hdKnAhhIJqrkFAZWKSG1b0h3JaqJVJs7TvhMyKprtGFqDQbg7xeEy4iGE0ucxZWcCYSKSkWCASwwoZN0IzrnIDEj8sHtq8KEBvirgsQp3CBoEzTZkug1bb2f1Y3/u0f/C5UQ1+//y1/aTRHa0MBHHePK8cPUksK3J5uHNh4LjgcWqwOv8/mWFw1v5epq699sWoVDfbw1Jw/TJa/eMyWmeeygZrNFbG7JxoCUT0LlR7wJlTT9DAmoKn3DL6L9fhBSP9qn87vw9vM9JvmPNr1vjdpOxPq4fTxkspDB59yrmblEueQiEce6/ef829eg3eXo9eVSqAtvksblb+AFBLAwQUAAIACAA6DUlHkEUiOL0CAABWCgAAIQAAAHVuaXZlcnNhbC9mbGFzaF9za2luX3NldHRpbmdzLnhtbJVWbU/bMBD+zq+ouu+EaS9skqkEpZWQ2EAD8d1JrolVx47sS1n//ezEJnbbNFlPSPX5ee7O91aI3jKxuJjNSCa5VC+AyEShrcbrZiy/macNohSXmRQIAi+FVBXl88Wnu7UVkrTIMZbcgTKcdfsZ4WxoBr2bL2srUyjOx7drK0OETFY1FftHWcjLlGbbQslG5KOhlfsaFGdia5BXP6+Xq0EHnGl8QKiimFY/rEyj1Aq0BhvS95WVURanKXDv6ar9TOT0rs6//oC2Y5phS7v9bGWIVtMC4iSfj84UxliPCOer3xEQ/qKBXq+tDEI53YOKjY8wZN3U/9MjtZKFTWjMOV/EDw6XNDfjZwj3V1ZGCfZB1tFoFVx6vt5bCUDuazj3xI6rkvzZ5vVgIdiipxwWqBogiT91d7qU708NmvmAxYZybQChqgc9m6CfaaO9mVjX4/7AOxN5aMtpesib5E0Fyy7gwFys7/HL5V27K0KjH7ogQgU7pwxC7JU98rfJ6xEyUPbIF85yeBJ8fxzB4VVH8kW+o66cQf4dOSqAuQZBzTF3ofiTv7WuHu3s6iBWp/CYSuaw0DaeV1aBLRxJWl0XU3IUFBF0xwqKTIpfFpfu29dokhxcuGY73VoEGXI41XFtjGZPh/lqzxejCSHd70L/uO48Q7PGb+YUkWZlZX6X9HzmeGZOTGLmyWmGXZQGDupBbGTAaX0PkSqqtqBepeRT3QiJoKeal910DcFJEuSAJKezTJyRU+kXTZWCWpmqMdA+y7GyA5asKLn5wzcG75AfMAZuOyqWxp6g7KMvA4VrAqAqK33Xdofupmo4Mg478NMfKNonD72NaNOlQw13i4+wwbDlnGZST7pl0fdKvEQC/Qn8mwkrMnxwM6Htkaa6fVk0+X4P97FEm9nvM9t84Sprz66XIsPm/jiDRmn/n/wHUEsDBBQAAgAIADoNSUc/c0Cs5wIAAHIKAAAmAAAAdW5pdmVyc2FsL2h0bWxfcHVibGlzaGluZ19zZXR0aW5ncy54bWzVVs1OGzEQvucpLFccyQKlhUa7QRUJAkGTiKQFTmiydrIWXntrexPCqU/TB+uTdHZNQiJotCCo2lwSj2e++eY3Dg9uU0km3FihVUS361uUcBVrJtQ4ol8HR5v7lFgHioHUikdUaUoOmrUwy4dS2KTPnUNVSxBG2UbmIpo4lzWCYDqd1oXNTHGrZe4Q39ZjnQaZ4ZYrx02QSZjhl5tl3NJmrUZI6EVfNMslJ4IhBSUKdiCPXSpp4LWGEN+Mjc4VO9RSG2LGw4i+2yo/cx2P1BIpV0VstonCQuwawJgo6IDsiztOEi7GCfLe26VkKphLIrqzW6CgdvAYpcT2IUCBcqgxFuXu4VPugIEDf/T+HL91di7wIjZTkIp4gDekCD+ircH18VWvfX520jm9HnS7Z4OTnidR2gSrOGGw6ihEQjo3MV/4CcE5iBPkjTYjkJaHwbJorjbSaoVccSZDLTH1pRUlI2QqZxH9bARISoQDKeLFrQMz5u5ISIyhsN2uj5SjD4A+3jgBY/myo/mNLbIYNy90LhmZ6ZxIccOJ0wQjylP8lXCynG4yMjotpRKsI1YKxslE8ClnB2WW7gH/5OgKXaQ5WmIrZpI77+F7Lu7IkI+0QVwOE2xalAvr8evPAs7A2gdQmHPc6J+dtNrXJ51W+3KjCBDYBFT8THAsIU8z9xb4gLErjS6k1JjNJQjMTAy55WV9mGClWpUwK/tOYFIWvShkCYrlFsjHY+JFjK0lVM6rAsagiFZyRiDGobBFC02Ezi1KfLN4aPsigt6UCFVSHeOCQmeGcVMFbWt75/3uh497+58a9eDXj5+ba43uF0VPQuHNb4rDtatisS4ez1wYFBP69LA7k/+tWe+dt79VyVSnfTmoVJ92vxJct4pW97SK1rlfTr2lxVTF7AKMwtXyX6h2cAuO/crFPShFKhxnr9ngL2jS9f9IvoVfqUnfMIq1o/bvBuFPiwfIyosjDJ58EtVQvvpObNZ+A1BLAwQUAAIACAA6DUlHZI7AFpoBAAAgBgAAHwAAAHVuaXZlcnNhbC9odG1sX3NraW5fc2V0dGluZ3MuanONlE1PwzAMhu/7FVW4ommIjwE3YKuEtAMSuyEOaed11dKkStKyMe2/U7f7aFIXiC/Nq6evY0fxbhBUi8UseAx29Xe9f3P3tQaoWV3ApauLHj1DnRmRLmCeZiBSCcxDSkSWXBg46fszQjkzWbtG23f0NS1Dpk5mLTEnLDShGernkgC/CG1D/fzt1naoq6mp1emosFbJYaykBWmHUumM1wy7eA4x2iV6sCpBN2hYLwJd8hgc0+sQo488O96OMdpcrLKcy+1MJWoY8XidaFXIRV/+1TYHXd35ugFGD+OXqWMnUmNfLWR+4uk9Rj+ZazAGDnnvphgkLHgEouU7qtcvqGPcLcijy9Sk9kg/XWG06Zwn0OlS9whVQysvn+veUcNZ2NiGGIcYDiH4FnTHigBVXuT/uMBcqwQ70kG7PT+hQvFFKpOGm4wwSA4Pi7Z93TsXejPBYM4TUt4TWlHPL+ubHT5oCNAeNSev8fLOKDtBiZLIoQiNmlYlPUesP0dw/xEwbi2PV1k1HqrhWLWB6zXouVKiOv3nX+f0cw32P1BLAwQUAAIACAA6DUlHGtrqO6oAAAAfAQAAGgAAAHVuaXZlcnNhbC9pMThuX3ByZXNldHMueG1snY8xD8IgEIV3fgW5XbBb0wDdTNwcdDYVUUno0XDU+vOF1Bhnh0vuXd73Xk71rzHwp0vkI2poxBa4QxuvHu8aTsfdpgVOecDrECI6DRiB94Yp37R4SI5cJl4ikDQ8cp46KZdlEZ6mVBIohjmXYBI2jrLMGFFWUk4rCivb+b/ozw0MY5yry+xD3qMpe1GrhVOyGipzdig83iLIalDy667KzpRLRRFK/jxm2BtQSwMEFAACAAgAOg1JR7DtXVduAAAAdgAAABwAAAB1bml2ZXJzYWwvbG9jYWxfc2V0dGluZ3MueG1sDcw9DsIwDEDhvaewvJefjaFpNzYQEuUAVmNQJMdGiYXg9nh7w6c3Ld8q8OHWi2nC4+6AwLpZLvpK+FjP4wmhO2kmMeWEagjLPExiG8md3QN2eAv9uK1cI5yvVEPeGndWJ48zjHCJ57Nwxv08/AFQSwMEFAACAAgAgzn1RM6CCTfsAgAAiAgAABQAAAB1bml2ZXJzYWwvcGxheWVyLnhtbK1VTW/bMAw9p8D+g6F7raRd1zSQW3QFih3WoUDWbbdAtRlbi215klw3/fWj/G3P6VZgBwM2xfdI8ZE0u3pOYucJlBYy9cjCnRMHUl8GIg098vD19nhJri7fHbEs5ntQjgg8kqfCAnhMnAC0r0RmEHzPTeSRnsFFZuJkSkglzB65z5C7i7Qk745m6JJqj0TGZCtKi6JwhUZEGmoZ55ZEu75MaKZAQ2pA0SoN4jTYlfk7Gp9EptTsM9A9ZGbeHrgmaTmetRiQFKeuVCE9mc8X9Mfd57UfQcKPRaoNT30gDlZyVpbykfu7OxnkMWhrm7EqyTUYY5MobTNmVmKxTB2tfI9UDpsEtOYhaDdOQ0IrLJ0As23MdVTz6AGt5dU7UfOWfhv7vWncSuVo55zlj7HQER71IZ11EsjoMCpLyuuWHfTQdNCtZSKOgl+5UBCUn9/aFpkvSBWw7bgyT1cXPh7g2y33jVT7G4RhF9UKuq1obiWaW4JaDreNvu4oSHPbLXCTK2hKNWNPIgD5hSvFbVtcGpUDoyNjjaVDMKPVlWuROkFYZJL47B+0sX4jaX7q15QpAf9DmE9I1NZEpAE83wr0MZBgTQ1gsa3NNVns2phdTjp/THp9PTBVOdai4EUcw1UIOIYBN5x2dnoICoprdPFzNcL2Dg6CIxFGMT5mkmF8epAm4Wo3ydA7OAiOpb+bgLbmtox0XMdRM7UdxOjEOmF+ro1MxEvZnoM9Y1ZlH742cs3RdSbag/P5H6M4iNEM5pZMrC771ttXzeG9nVOjO59NVlkG3YrzACbPKq9mFvJs5BPAluexuenn1OzDHnSU89R0THN9x36XxVq8gFOIwP7pFqe2JhHYnvHIh+VpjwH1xO0yCF+apiIyWktSqXlIOYa1eRJQVJhqVj6i6qGSeRqMtHGz7uegY9xV1wq4E8MWM12cYPPJzCPv8aW+y8XZRXeV88VFgy3zuq8CV7m8YVXXCXedQet+bS/C6pnH199QSwMEFAACAAgAOg1JRxep4UFvAQAA+wIAACkAAAB1bml2ZXJzYWwvc2tpbl9jdXN0b21pemF0aW9uX3NldHRpbmdzLnhtbI1S22rcMBB9z1eI/MBKGt0M7oJuLn5JQrKQZ3etFtNELpZCS9HHV06ybLbZ0GqeZs6ZM8zotOn7FO1TyvPj9HvI0xzvQs5T/Ja2Fwi1+/lhXm6WkEJOm2Plforj/LOPX+e1VqspD3EcltGuaNpi1D0/pKRWTtWMGUaRZJ56hZzntmINuAZsxRwltt38JfGiu4R9iPm8ars5Qd839DGFJfdxDL+2cMp+C51u8HkZxqny0lawNcphanFsDcQIl9wXqgFAIMsdcbhI2UhNkMeMYyhGUaCACOekEYVIyqFmXSOqCvONQEwyRl2hntZupLVx1BYJDSG6TvOqsaXrjMQYEUKAucIFdAajyoaqoUGtBwQHBkTRRhMFqLOd6VjxzgvLkaJeYFyYMYDx8bjH7d6e61j973UO5/yH4NkvOIuu3tqcMVe7f1qWSt6Fxx8PQw7oy5BCP366vLn1d/5qp3f99dXlqzeffXxgroatm3/o7z9QSwMEFAACAAgAOw1JR3Acdgh5BQAAjhoAABcAAAB1bml2ZXJzYWwvdW5pdmVyc2FsLnBuZ+2Zf0xTVxTHX/kxQaJoKg6hWkWHKAYHVWehtMWhlcFqdQ6sFAop2BGliF35TUGcY26mGEEBEXBx6gy0TIqWIlAQsw6oNJNIoUCRdW2D0JbuSQuWtusjy5L9vSX75yXv3fvO953Peffce88/716hkElrVvutBgBgTczR6BMA4EYBANcvPd5zKpWbJ647OwT7BOkQIBhCzTgNN2bUp1EA8KjCaznV3Wl7nj9KZQPA2j7oRkizfkwDAL/tMdFRJ/OS9ZPfXx+P9y+d7hL2PHu2cl2+iHC/7OXq6upVgOgqTSam7u0t6a7Hzjw8UqeYIXxmJG+R4xiJpHhe29GsHVZDa6R9GZQPlnujQ7y9vSsMRiPC+c1uz6byOP/aI60E/KqqCjShgevrVF8n7uOnRW5xHTBKHNyOAKfSIzp3q59BXJptkZATAMjFHqb/nWWYxfq7rVimiOMGVVdhbrgH5G1LV/ZPjkF+QAmSAnVlpS7Odp3bBmdbuvUOJLkhoKy3egRBRhQRGo6HCzR9xHUwAiMwAiMwAiMwAiMwAiMwAiMwAiMwAiMwAiMwAiP/BjlvefOqyQuSj/0PvyhZGylc24KipD1nTiyWSAhJ9gndGucL2jHiUnW31fB0sK+vrxIsFIDvAcDrArBRSyLYF9U6k1HisKMZBNvbYU05mtveybWFizCqznww3x8scMhqMl+M4tBSVqo2zNq+N5F921ZjEaJBu+yq3FSnsGajhJNUvG7cyuSxOHvcqkpS7afQBC6ufqrAgYIG0KOg6opJwQGypemxxUVNNf1CBIgGMd1DoTu3NMuvWoxThBB69m8jI52Wb0KPM+hPQg4cxKiR1dqFOVA5dWWX8NzmChuGBBpfhDv2IzSfSLF63qxe7sysk8ZmichvpF9VFo+tDrLG2J7zvNF4XAh9Wt1efzfXqIoUCOmToY316cjjZk5WhhZzxjHS+sBlwI8gxGOskevT3X9gBJ2WWmKlBknAHdrMwQeTfoRCaHo0t9hP1f3Wjt1pyY3uVSazflyqCd59O5MpEgyMMvq/3c8UmScGZEyqdTnLZeCUNJtfgvv6Y+JS2toeg/JRInYoQ/SzvMG5VHli7QSL/FYXzW3+MCwhTrbILSMgUlAK6jhWSLrEeTXwzl7l48sTLUy8lDHNHO0B60cJV3E+FB5vfdrhu4/ov7YiKXjqqgxxzlw8j63km4RMZ+bJAo4qt60b4NS/blkMDdwjszTOie42a5AuOdZXHwR3ysCOYiYrm6qW98oytF3mQjP4sLTVqKuxKUWPpzowautowJ2isFUpufpRPkrXlqhm/j2h9IutAb2t5HnFjR3BgShG754mj59KxG86inWLsftFT4zSd6qb+QT57GizxaobiiuqXYgvUkoc6VRpAnGMFpET/M8FstyrtDCIm2ZH6tQt8zQkwhxMbejga26abaMtWzfRkRTtQN1jfiSKP169EaGpxAJPz0obLn2+Qa4VqQjSfFcAmOdoJwyxO41MRPokFxN/skbBFM2jRF0C3CZp06mGS7UKvG4B7FP7UszFtMBrMlMtI3Qkk3xWshPPz/R2xuSUVjtjfre0XfAy54CdtrIpF7TPbbHbGGU9zezle7c9XYRFl2/k26psbOSGkT983m+orFWY8mR8nLAoKTJMfRbNO1OPDQTf5Q0OKYe44y/Du+XbAj2DHOViWob9GpMhz1dBpxQKMXWlPvN2/Zc1P21YmFU8cIUeOzviIsSFVrN+ZitktoQMkw3OIq4YjoLM5KT79RNJ+EiufUk37AMp3enDcVqTL0Vrmp8//9e5yxen+wuK1gaBi3rRVEiWqhNrW7eipyh/2Xddgq4edAC+98tJF9pYmVCImMPkaMGhlLI/AVBLAwQUAAIACAA7DUlHiXdgQkoAAABrAAAAGwAAAHVuaXZlcnNhbC91bml2ZXJzYWwucG5nLnhtbLOxr8jNUShLLSrOzM+zVTLUM1Cyt+PlsikoSi3LTC1XqACKAQUhQEmhEsg1QnDLM1NKMoBCBhYGCMGM1Mz0jBJbJQtDhKA+0EwAUEsBAgAAFAACAAgAOg1JR+lu22TkAwAAdA4AAB0AAAAAAAAAAQAAAAAAAAAAAHVuaXZlcnNhbC9jb21tb25fbWVzc2FnZXMubG5nUEsBAgAAFAACAAgAOg1JR301vMcRAwAAYQsAACcAAAAAAAAAAQAAAAAAHwQAAHVuaXZlcnNhbC9mbGFzaF9wdWJsaXNoaW5nX3NldHRpbmdzLnhtbFBLAQIAABQAAgAIADoNSUeQRSI4vQIAAFYKAAAhAAAAAAAAAAEAAAAAAHUHAAB1bml2ZXJzYWwvZmxhc2hfc2tpbl9zZXR0aW5ncy54bWxQSwECAAAUAAIACAA6DUlHP3NArOcCAAByCgAAJgAAAAAAAAABAAAAAABxCgAAdW5pdmVyc2FsL2h0bWxfcHVibGlzaGluZ19zZXR0aW5ncy54bWxQSwECAAAUAAIACAA6DUlHZI7AFpoBAAAgBgAAHwAAAAAAAAABAAAAAACcDQAAdW5pdmVyc2FsL2h0bWxfc2tpbl9zZXR0aW5ncy5qc1BLAQIAABQAAgAIADoNSUca2uo7qgAAAB8BAAAaAAAAAAAAAAEAAAAAAHMPAAB1bml2ZXJzYWwvaTE4bl9wcmVzZXRzLnhtbFBLAQIAABQAAgAIADoNSUew7V1XbgAAAHYAAAAcAAAAAAAAAAEAAAAAAFUQAAB1bml2ZXJzYWwvbG9jYWxfc2V0dGluZ3MueG1sUEsBAgAAFAACAAgAgzn1RM6CCTfsAgAAiAgAABQAAAAAAAAAAQAAAAAA/RAAAHVuaXZlcnNhbC9wbGF5ZXIueG1sUEsBAgAAFAACAAgAOg1JRxep4UFvAQAA+wIAACkAAAAAAAAAAQAAAAAAGxQAAHVuaXZlcnNhbC9za2luX2N1c3RvbWl6YXRpb25fc2V0dGluZ3MueG1sUEsBAgAAFAACAAgAOw1JR3Acdgh5BQAAjhoAABcAAAAAAAAAAAAAAAAA0RUAAHVuaXZlcnNhbC91bml2ZXJzYWwucG5nUEsBAgAAFAACAAgAOw1JR4l3YEJKAAAAawAAABsAAAAAAAAAAQAAAAAAfxsAAHVuaXZlcnNhbC91bml2ZXJzYWwucG5nLnhtbFBLBQYAAAAACwALAEkDAAACHAAAAAA="/>
  <p:tag name="ISPRING_RESOURCE_PATHS_HASH_PRESENTER" val="7d7978f747458435f6878167eaea279294abc9"/>
</p:tagLst>
</file>

<file path=ppt/theme/theme1.xml><?xml version="1.0" encoding="utf-8"?>
<a:theme xmlns:a="http://schemas.openxmlformats.org/drawingml/2006/main" name="1_默认设计模板">
  <a:themeElements>
    <a:clrScheme name="自定义 19">
      <a:dk1>
        <a:srgbClr val="01707F"/>
      </a:dk1>
      <a:lt1>
        <a:srgbClr val="707070"/>
      </a:lt1>
      <a:dk2>
        <a:srgbClr val="F9C900"/>
      </a:dk2>
      <a:lt2>
        <a:srgbClr val="CBC213"/>
      </a:lt2>
      <a:accent1>
        <a:srgbClr val="484849"/>
      </a:accent1>
      <a:accent2>
        <a:srgbClr val="FFFFFF"/>
      </a:accent2>
      <a:accent3>
        <a:srgbClr val="969696"/>
      </a:accent3>
      <a:accent4>
        <a:srgbClr val="0096AA"/>
      </a:accent4>
      <a:accent5>
        <a:srgbClr val="99CC39"/>
      </a:accent5>
      <a:accent6>
        <a:srgbClr val="F9C900"/>
      </a:accent6>
      <a:hlink>
        <a:srgbClr val="ED5A00"/>
      </a:hlink>
      <a:folHlink>
        <a:srgbClr val="484849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13953</TotalTime>
  <Pages>0</Pages>
  <Words>1350</Words>
  <Characters>0</Characters>
  <Application>Microsoft Office PowerPoint</Application>
  <DocSecurity>0</DocSecurity>
  <PresentationFormat>自定义</PresentationFormat>
  <Lines>0</Lines>
  <Paragraphs>446</Paragraphs>
  <Slides>20</Slides>
  <Notes>20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1" baseType="lpstr">
      <vt:lpstr>1_默认设计模板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</vt:vector>
  </TitlesOfParts>
  <Manager/>
  <Company/>
  <LinksUpToDate>false</LinksUpToDate>
  <CharactersWithSpaces>0</CharactersWithSpaces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商业计划书PPT150908</dc:title>
  <dc:subject/>
  <dc:creator>Administrator</dc:creator>
  <cp:keywords/>
  <dc:description/>
  <cp:lastModifiedBy>iyouling</cp:lastModifiedBy>
  <cp:revision>1073</cp:revision>
  <dcterms:created xsi:type="dcterms:W3CDTF">2013-01-25T01:44:32Z</dcterms:created>
  <dcterms:modified xsi:type="dcterms:W3CDTF">2020-01-15T07:56:29Z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2052-9.1.0.4429</vt:lpwstr>
  </property>
</Properties>
</file>

<file path=docProps/thumbnail.jpeg>
</file>